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30" r:id="rId3"/>
    <p:sldId id="276" r:id="rId4"/>
    <p:sldId id="275" r:id="rId5"/>
    <p:sldId id="294" r:id="rId6"/>
    <p:sldId id="331" r:id="rId7"/>
    <p:sldId id="289" r:id="rId8"/>
    <p:sldId id="343" r:id="rId9"/>
    <p:sldId id="332" r:id="rId10"/>
    <p:sldId id="333" r:id="rId11"/>
    <p:sldId id="334" r:id="rId12"/>
    <p:sldId id="281" r:id="rId13"/>
    <p:sldId id="329" r:id="rId14"/>
    <p:sldId id="340" r:id="rId15"/>
    <p:sldId id="336" r:id="rId16"/>
    <p:sldId id="337" r:id="rId17"/>
    <p:sldId id="291" r:id="rId18"/>
    <p:sldId id="285" r:id="rId19"/>
    <p:sldId id="327" r:id="rId20"/>
    <p:sldId id="287" r:id="rId21"/>
    <p:sldId id="288" r:id="rId22"/>
    <p:sldId id="341" r:id="rId23"/>
    <p:sldId id="323" r:id="rId24"/>
    <p:sldId id="342" r:id="rId25"/>
    <p:sldId id="324" r:id="rId26"/>
    <p:sldId id="284" r:id="rId27"/>
    <p:sldId id="335" r:id="rId28"/>
    <p:sldId id="286" r:id="rId29"/>
    <p:sldId id="280" r:id="rId30"/>
    <p:sldId id="295" r:id="rId31"/>
    <p:sldId id="339" r:id="rId32"/>
    <p:sldId id="282" r:id="rId33"/>
    <p:sldId id="279" r:id="rId34"/>
    <p:sldId id="290" r:id="rId35"/>
    <p:sldId id="338" r:id="rId36"/>
    <p:sldId id="345" r:id="rId37"/>
    <p:sldId id="34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C063-D9A7-4569-A1D4-63AD970A9E5A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9CFD3-01BB-4CB8-9B53-5F7EFC543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18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9CFD3-01BB-4CB8-9B53-5F7EFC5436E0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74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2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492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4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60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12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1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58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18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29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1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3317C-1072-4211-A3FF-5F9BAC9566B9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51410-F07F-4093-89EE-D1FEFA790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69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uk-UA" sz="5400" b="1" dirty="0"/>
              <a:t>Сечостатевий апарат </a:t>
            </a:r>
            <a:r>
              <a:rPr lang="uk-UA" sz="5400" b="1" dirty="0" smtClean="0"/>
              <a:t/>
            </a:r>
            <a:br>
              <a:rPr lang="uk-UA" sz="5400" b="1" dirty="0" smtClean="0"/>
            </a:br>
            <a:r>
              <a:rPr lang="uk-UA" sz="5400" b="1" dirty="0" smtClean="0"/>
              <a:t>(</a:t>
            </a:r>
            <a:r>
              <a:rPr lang="uk-UA" sz="5400" b="1" dirty="0" err="1"/>
              <a:t>apparatus</a:t>
            </a:r>
            <a:r>
              <a:rPr lang="uk-UA" sz="5400" b="1" dirty="0"/>
              <a:t> </a:t>
            </a:r>
            <a:r>
              <a:rPr lang="uk-UA" sz="5400" b="1" dirty="0" err="1"/>
              <a:t>urogenitalis</a:t>
            </a:r>
            <a:r>
              <a:rPr lang="uk-UA" sz="5400" b="1" dirty="0"/>
              <a:t>)</a:t>
            </a: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6" name="Picture 6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388429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988840"/>
            <a:ext cx="403244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977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брюшина анатомия&quot;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7048" r="5775" b="3821"/>
          <a:stretch/>
        </p:blipFill>
        <p:spPr bwMode="auto">
          <a:xfrm>
            <a:off x="119641" y="2564904"/>
            <a:ext cx="9024359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92695"/>
            <a:ext cx="9144000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dirty="0" smtClean="0"/>
              <a:t>Зовні </a:t>
            </a:r>
            <a:r>
              <a:rPr lang="uk-UA" sz="1600" dirty="0"/>
              <a:t>нирка вкрита тонкою </a:t>
            </a:r>
            <a:r>
              <a:rPr lang="uk-UA" sz="1600" b="1" i="1" dirty="0"/>
              <a:t>волокнистою капсулою (</a:t>
            </a:r>
            <a:r>
              <a:rPr lang="uk-UA" sz="1600" b="1" i="1" dirty="0" err="1"/>
              <a:t>capsula</a:t>
            </a:r>
            <a:r>
              <a:rPr lang="uk-UA" sz="1600" b="1" i="1" dirty="0"/>
              <a:t> </a:t>
            </a:r>
            <a:r>
              <a:rPr lang="uk-UA" sz="1600" b="1" i="1" dirty="0" err="1"/>
              <a:t>fibrosa</a:t>
            </a:r>
            <a:r>
              <a:rPr lang="uk-UA" sz="1600" b="1" i="1" dirty="0"/>
              <a:t>)</a:t>
            </a:r>
            <a:r>
              <a:rPr lang="uk-UA" sz="1600" dirty="0"/>
              <a:t>, під якою </a:t>
            </a:r>
            <a:r>
              <a:rPr lang="uk-UA" sz="1600" dirty="0" smtClean="0"/>
              <a:t>розташована </a:t>
            </a:r>
            <a:r>
              <a:rPr lang="uk-UA" sz="1600" dirty="0"/>
              <a:t>паренхіма нирки. </a:t>
            </a:r>
            <a:endParaRPr lang="uk-UA" sz="1600" dirty="0" smtClean="0"/>
          </a:p>
          <a:p>
            <a:r>
              <a:rPr lang="uk-UA" sz="1600" dirty="0" smtClean="0"/>
              <a:t>До </a:t>
            </a:r>
            <a:r>
              <a:rPr lang="uk-UA" sz="1600" dirty="0"/>
              <a:t>волокнистої капсули ззовні прилягає шар жирової клітковини значної товщини, що утворює </a:t>
            </a:r>
            <a:r>
              <a:rPr lang="uk-UA" sz="1600" b="1" i="1" dirty="0"/>
              <a:t>жирову капсулу (</a:t>
            </a:r>
            <a:r>
              <a:rPr lang="uk-UA" sz="1600" b="1" i="1" dirty="0" err="1"/>
              <a:t>capsula</a:t>
            </a:r>
            <a:r>
              <a:rPr lang="uk-UA" sz="1600" b="1" i="1" dirty="0"/>
              <a:t> </a:t>
            </a:r>
            <a:r>
              <a:rPr lang="uk-UA" sz="1600" b="1" i="1" dirty="0" err="1"/>
              <a:t>adiposa</a:t>
            </a:r>
            <a:r>
              <a:rPr lang="uk-UA" sz="1600" b="1" i="1" dirty="0"/>
              <a:t>)</a:t>
            </a:r>
            <a:r>
              <a:rPr lang="uk-UA" sz="1600" dirty="0"/>
              <a:t>, яка через ниркові ворота проникає в ниркову пазуху. На задній поверхні нирки жирова капсула стовщується і утворює </a:t>
            </a:r>
            <a:r>
              <a:rPr lang="uk-UA" sz="1600" i="1" dirty="0" err="1"/>
              <a:t>приниркове</a:t>
            </a:r>
            <a:r>
              <a:rPr lang="uk-UA" sz="1600" i="1" dirty="0"/>
              <a:t> жирове тіло (</a:t>
            </a:r>
            <a:r>
              <a:rPr lang="uk-UA" sz="1600" i="1" dirty="0" err="1"/>
              <a:t>corpus</a:t>
            </a:r>
            <a:r>
              <a:rPr lang="uk-UA" sz="1600" i="1" dirty="0"/>
              <a:t> </a:t>
            </a:r>
            <a:r>
              <a:rPr lang="uk-UA" sz="1600" i="1" dirty="0" err="1"/>
              <a:t>adiposum</a:t>
            </a:r>
            <a:r>
              <a:rPr lang="uk-UA" sz="1600" i="1" dirty="0"/>
              <a:t> </a:t>
            </a:r>
            <a:r>
              <a:rPr lang="uk-UA" sz="1600" i="1" dirty="0" err="1"/>
              <a:t>pararenale</a:t>
            </a:r>
            <a:r>
              <a:rPr lang="uk-UA" sz="1600" i="1" dirty="0"/>
              <a:t>)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dirty="0"/>
              <a:t>Назовні від жирової капсули нирка охоплена щільною сполучнотканинною </a:t>
            </a:r>
            <a:r>
              <a:rPr lang="uk-UA" sz="1600" dirty="0" smtClean="0"/>
              <a:t>перетинкою </a:t>
            </a:r>
            <a:r>
              <a:rPr lang="uk-UA" sz="1600" dirty="0"/>
              <a:t>– </a:t>
            </a:r>
            <a:r>
              <a:rPr lang="uk-UA" sz="1600" b="1" i="1" dirty="0"/>
              <a:t>нирковою фасцією (</a:t>
            </a:r>
            <a:r>
              <a:rPr lang="uk-UA" sz="1600" b="1" i="1" dirty="0" err="1"/>
              <a:t>fascia</a:t>
            </a:r>
            <a:r>
              <a:rPr lang="uk-UA" sz="1600" b="1" i="1" dirty="0"/>
              <a:t> </a:t>
            </a:r>
            <a:r>
              <a:rPr lang="uk-UA" sz="1600" b="1" i="1" dirty="0" err="1"/>
              <a:t>renalis</a:t>
            </a:r>
            <a:r>
              <a:rPr lang="uk-UA" sz="1600" b="1" i="1" dirty="0"/>
              <a:t>)</a:t>
            </a:r>
            <a:r>
              <a:rPr lang="uk-UA" sz="1600" dirty="0"/>
              <a:t>, яка складається з </a:t>
            </a:r>
            <a:r>
              <a:rPr lang="uk-UA" sz="1600" dirty="0" err="1"/>
              <a:t>передниркового</a:t>
            </a:r>
            <a:r>
              <a:rPr lang="uk-UA" sz="1600" dirty="0"/>
              <a:t> і </a:t>
            </a:r>
            <a:r>
              <a:rPr lang="uk-UA" sz="1600" dirty="0" err="1"/>
              <a:t>позаниркового</a:t>
            </a:r>
            <a:r>
              <a:rPr lang="uk-UA" sz="1600" dirty="0"/>
              <a:t> листків. </a:t>
            </a:r>
            <a:endParaRPr lang="ru-RU" sz="1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7020" y="0"/>
            <a:ext cx="8229600" cy="764704"/>
          </a:xfrm>
        </p:spPr>
        <p:txBody>
          <a:bodyPr/>
          <a:lstStyle/>
          <a:p>
            <a:r>
              <a:rPr lang="uk-UA" b="1" i="1" dirty="0"/>
              <a:t>Оболонки </a:t>
            </a:r>
            <a:r>
              <a:rPr lang="uk-UA" b="1" i="1" dirty="0" smtClean="0"/>
              <a:t>нирки</a:t>
            </a:r>
            <a:r>
              <a:rPr lang="uk-UA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3365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Внутрішня будова нирки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3758" y="548680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Паренхіма </a:t>
            </a:r>
            <a:r>
              <a:rPr lang="uk-UA" dirty="0"/>
              <a:t>нирки на розрізі неоднорідна. Вона складається з поверхневого шару більш світлого кольору,</a:t>
            </a:r>
            <a:r>
              <a:rPr lang="uk-UA" i="1" dirty="0"/>
              <a:t> </a:t>
            </a:r>
            <a:r>
              <a:rPr lang="uk-UA" dirty="0"/>
              <a:t>завтовшки 0,4-0,7 см – кіркової речовини нирки, та глибокого темно-червоного кольору шару, товщиною 2-2,5 см – мозкової речовини нирки. </a:t>
            </a:r>
            <a:endParaRPr lang="ru-RU" dirty="0"/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07"/>
          <a:stretch/>
        </p:blipFill>
        <p:spPr bwMode="auto">
          <a:xfrm rot="5400000">
            <a:off x="5285693" y="2342493"/>
            <a:ext cx="462128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38" y="1472010"/>
            <a:ext cx="6010022" cy="53553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i="1" dirty="0">
                <a:solidFill>
                  <a:prstClr val="black"/>
                </a:solidFill>
              </a:rPr>
              <a:t>Кіркова речовина нирки (</a:t>
            </a:r>
            <a:r>
              <a:rPr lang="uk-UA" b="1" i="1" dirty="0" err="1">
                <a:solidFill>
                  <a:prstClr val="black"/>
                </a:solidFill>
              </a:rPr>
              <a:t>cortex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renalis</a:t>
            </a:r>
            <a:r>
              <a:rPr lang="uk-UA" b="1" i="1" dirty="0">
                <a:solidFill>
                  <a:prstClr val="black"/>
                </a:solidFill>
              </a:rPr>
              <a:t>) </a:t>
            </a:r>
            <a:r>
              <a:rPr lang="uk-UA" dirty="0">
                <a:solidFill>
                  <a:prstClr val="black"/>
                </a:solidFill>
              </a:rPr>
              <a:t>складається з ниркових тілець, проксимальних і дистальних відділів звивистих канальців нефронів. </a:t>
            </a:r>
          </a:p>
          <a:p>
            <a:pPr lvl="0"/>
            <a:r>
              <a:rPr lang="uk-UA" dirty="0">
                <a:solidFill>
                  <a:prstClr val="black"/>
                </a:solidFill>
              </a:rPr>
              <a:t>Кіркова речовина нирки не гомогенна, складається з більш світлих і темних ділянок. </a:t>
            </a:r>
          </a:p>
          <a:p>
            <a:pPr lvl="0"/>
            <a:r>
              <a:rPr lang="uk-UA" dirty="0">
                <a:solidFill>
                  <a:prstClr val="black"/>
                </a:solidFill>
              </a:rPr>
              <a:t>Світлі ділянки утворюють </a:t>
            </a:r>
            <a:r>
              <a:rPr lang="uk-UA" i="1" u="sng" dirty="0">
                <a:solidFill>
                  <a:prstClr val="black"/>
                </a:solidFill>
              </a:rPr>
              <a:t>мозкові промені (</a:t>
            </a:r>
            <a:r>
              <a:rPr lang="uk-UA" i="1" u="sng" dirty="0" err="1">
                <a:solidFill>
                  <a:prstClr val="black"/>
                </a:solidFill>
              </a:rPr>
              <a:t>radii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medullares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u="sng" dirty="0">
                <a:solidFill>
                  <a:prstClr val="black"/>
                </a:solidFill>
              </a:rPr>
              <a:t> </a:t>
            </a:r>
            <a:r>
              <a:rPr lang="uk-UA" i="1" u="sng" dirty="0">
                <a:solidFill>
                  <a:prstClr val="black"/>
                </a:solidFill>
              </a:rPr>
              <a:t>– промені </a:t>
            </a:r>
            <a:r>
              <a:rPr lang="uk-UA" i="1" u="sng" dirty="0" err="1">
                <a:solidFill>
                  <a:prstClr val="black"/>
                </a:solidFill>
              </a:rPr>
              <a:t>Феррайна</a:t>
            </a:r>
            <a:r>
              <a:rPr lang="uk-UA" i="1" dirty="0">
                <a:solidFill>
                  <a:prstClr val="black"/>
                </a:solidFill>
              </a:rPr>
              <a:t>, </a:t>
            </a:r>
            <a:r>
              <a:rPr lang="uk-UA" dirty="0">
                <a:solidFill>
                  <a:prstClr val="black"/>
                </a:solidFill>
              </a:rPr>
              <a:t>або</a:t>
            </a:r>
            <a:r>
              <a:rPr lang="uk-UA" i="1" dirty="0">
                <a:solidFill>
                  <a:prstClr val="black"/>
                </a:solidFill>
              </a:rPr>
              <a:t> </a:t>
            </a:r>
            <a:r>
              <a:rPr lang="uk-UA" i="1" u="sng" dirty="0">
                <a:solidFill>
                  <a:prstClr val="black"/>
                </a:solidFill>
              </a:rPr>
              <a:t>променисту частину (</a:t>
            </a:r>
            <a:r>
              <a:rPr lang="uk-UA" i="1" u="sng" dirty="0" err="1">
                <a:solidFill>
                  <a:prstClr val="black"/>
                </a:solidFill>
              </a:rPr>
              <a:t>pars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radiata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в якій розташовуються прямі ниркові канальці нефронів, що тривають в мозкову речовину нирки, і початкові відділи збірних ниркових канальців.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Темні </a:t>
            </a:r>
            <a:r>
              <a:rPr lang="uk-UA" dirty="0">
                <a:solidFill>
                  <a:prstClr val="black"/>
                </a:solidFill>
              </a:rPr>
              <a:t>ділянки коркової речовини нирки отримали назву </a:t>
            </a:r>
            <a:r>
              <a:rPr lang="uk-UA" i="1" u="sng" dirty="0">
                <a:solidFill>
                  <a:prstClr val="black"/>
                </a:solidFill>
              </a:rPr>
              <a:t>згорнутої частини (</a:t>
            </a:r>
            <a:r>
              <a:rPr lang="uk-UA" i="1" u="sng" dirty="0" err="1">
                <a:solidFill>
                  <a:prstClr val="black"/>
                </a:solidFill>
              </a:rPr>
              <a:t>pars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convoluta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 В них знаходяться ниркові тільця, проксимальні та дистальні відділи звивистих ниркових канальців. </a:t>
            </a:r>
            <a:endParaRPr lang="uk-UA" dirty="0" smtClean="0">
              <a:solidFill>
                <a:prstClr val="black"/>
              </a:solidFill>
            </a:endParaRPr>
          </a:p>
          <a:p>
            <a:pPr lvl="0"/>
            <a:r>
              <a:rPr lang="uk-UA" dirty="0" smtClean="0">
                <a:solidFill>
                  <a:prstClr val="black"/>
                </a:solidFill>
              </a:rPr>
              <a:t>Частина </a:t>
            </a:r>
            <a:r>
              <a:rPr lang="uk-UA" dirty="0">
                <a:solidFill>
                  <a:prstClr val="black"/>
                </a:solidFill>
              </a:rPr>
              <a:t>кіркової речовини нирки у вигляді вузьких смужок, які називаються </a:t>
            </a:r>
            <a:r>
              <a:rPr lang="uk-UA" i="1" u="sng" dirty="0">
                <a:solidFill>
                  <a:prstClr val="black"/>
                </a:solidFill>
              </a:rPr>
              <a:t>нирковими стовпами (</a:t>
            </a:r>
            <a:r>
              <a:rPr lang="uk-UA" i="1" u="sng" dirty="0" err="1">
                <a:solidFill>
                  <a:prstClr val="black"/>
                </a:solidFill>
              </a:rPr>
              <a:t>columnae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renales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або </a:t>
            </a:r>
            <a:r>
              <a:rPr lang="uk-UA" i="1" u="sng" dirty="0">
                <a:solidFill>
                  <a:prstClr val="black"/>
                </a:solidFill>
              </a:rPr>
              <a:t>стовпами </a:t>
            </a:r>
            <a:r>
              <a:rPr lang="uk-UA" i="1" u="sng" dirty="0" err="1">
                <a:solidFill>
                  <a:prstClr val="black"/>
                </a:solidFill>
              </a:rPr>
              <a:t>Бертіна</a:t>
            </a:r>
            <a:r>
              <a:rPr lang="uk-UA" dirty="0">
                <a:solidFill>
                  <a:prstClr val="black"/>
                </a:solidFill>
              </a:rPr>
              <a:t>, пронизує мозкову речовину. Ниркові стовпи складаються зі сполучної тканини, кровоносних та лімфатичних судин, нервів.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2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91" y="58421"/>
            <a:ext cx="4401421" cy="39703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Мозкова речовина нирки (</a:t>
            </a:r>
            <a:r>
              <a:rPr lang="uk-UA" b="1" i="1" dirty="0" err="1"/>
              <a:t>medulla</a:t>
            </a:r>
            <a:r>
              <a:rPr lang="uk-UA" b="1" i="1" dirty="0"/>
              <a:t> </a:t>
            </a:r>
            <a:r>
              <a:rPr lang="uk-UA" b="1" i="1" dirty="0" err="1"/>
              <a:t>renalis</a:t>
            </a:r>
            <a:r>
              <a:rPr lang="uk-UA" b="1" i="1" dirty="0"/>
              <a:t>)</a:t>
            </a:r>
            <a:r>
              <a:rPr lang="uk-UA" dirty="0"/>
              <a:t> не утворює суцільного шару, а представлена ділянками конусоподібної форми – </a:t>
            </a:r>
            <a:r>
              <a:rPr lang="uk-UA" i="1" u="sng" dirty="0"/>
              <a:t>нирковими пірамідами (</a:t>
            </a:r>
            <a:r>
              <a:rPr lang="uk-UA" i="1" u="sng" dirty="0" err="1"/>
              <a:t>pyramides</a:t>
            </a:r>
            <a:r>
              <a:rPr lang="uk-UA" i="1" u="sng" dirty="0"/>
              <a:t> </a:t>
            </a:r>
            <a:r>
              <a:rPr lang="uk-UA" i="1" u="sng" dirty="0" err="1"/>
              <a:t>renales</a:t>
            </a:r>
            <a:r>
              <a:rPr lang="uk-UA" i="1" u="sng" dirty="0"/>
              <a:t>) </a:t>
            </a:r>
            <a:r>
              <a:rPr lang="uk-UA" u="sng" dirty="0"/>
              <a:t>– </a:t>
            </a:r>
            <a:r>
              <a:rPr lang="uk-UA" i="1" u="sng" dirty="0"/>
              <a:t>пірамідами </a:t>
            </a:r>
            <a:r>
              <a:rPr lang="uk-UA" i="1" u="sng" dirty="0" err="1"/>
              <a:t>Мальпіґі</a:t>
            </a:r>
            <a:r>
              <a:rPr lang="uk-UA" dirty="0"/>
              <a:t>, що розмежовані нирковими стовпами кіркової речовини. У нирці є від 10 до 20 пірамід. </a:t>
            </a:r>
            <a:endParaRPr lang="uk-UA" dirty="0" smtClean="0"/>
          </a:p>
          <a:p>
            <a:r>
              <a:rPr lang="uk-UA" dirty="0" smtClean="0"/>
              <a:t>Основа </a:t>
            </a:r>
            <a:r>
              <a:rPr lang="uk-UA" dirty="0"/>
              <a:t>піраміди обернена до кіркової речовини, а її верхівка – до ниркової пазухи. Верхівки двох-трьох пірамід об’єднуються в один </a:t>
            </a:r>
            <a:r>
              <a:rPr lang="uk-UA" i="1" u="sng" dirty="0"/>
              <a:t>нирковий сосочок (</a:t>
            </a:r>
            <a:r>
              <a:rPr lang="uk-UA" i="1" u="sng" dirty="0" err="1"/>
              <a:t>papilla</a:t>
            </a:r>
            <a:r>
              <a:rPr lang="uk-UA" i="1" u="sng" dirty="0"/>
              <a:t> </a:t>
            </a:r>
            <a:r>
              <a:rPr lang="uk-UA" i="1" u="sng" dirty="0" err="1"/>
              <a:t>renalis</a:t>
            </a:r>
            <a:r>
              <a:rPr lang="uk-UA" i="1" u="sng" dirty="0"/>
              <a:t>)</a:t>
            </a:r>
            <a:r>
              <a:rPr lang="uk-UA" dirty="0"/>
              <a:t>. Число ниркових сосочків варіює від 5 до 15, частіше їх буває 7-8. </a:t>
            </a:r>
            <a:endParaRPr lang="uk-UA" dirty="0" smtClean="0"/>
          </a:p>
        </p:txBody>
      </p:sp>
      <p:pic>
        <p:nvPicPr>
          <p:cNvPr id="4098" name="Picture 2" descr="Картинки по запросу &quot;строение почек челове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79"/>
          <a:stretch/>
        </p:blipFill>
        <p:spPr bwMode="auto">
          <a:xfrm>
            <a:off x="4421913" y="116632"/>
            <a:ext cx="46731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365104"/>
            <a:ext cx="6984776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У нирковій піраміді розміщені прямі ниркові канальці, що утворюють петлі нефронів, збірні ниркові канальці та збірні ниркові протоки, які поступово зливаються і утворюють в області ниркового сосочка 15-20 коротких сосочкових проток. Останні відкриваються на заокругленій поверхні сосочка </a:t>
            </a:r>
            <a:r>
              <a:rPr lang="uk-UA" i="1" u="sng" dirty="0">
                <a:solidFill>
                  <a:prstClr val="black"/>
                </a:solidFill>
              </a:rPr>
              <a:t>сосочковими отворами (</a:t>
            </a:r>
            <a:r>
              <a:rPr lang="uk-UA" i="1" u="sng" dirty="0" err="1">
                <a:solidFill>
                  <a:prstClr val="black"/>
                </a:solidFill>
              </a:rPr>
              <a:t>foramina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papillaria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 Завдяки наявності цих отворів вершина ниркового сосочка має як би решітчасту будову і називається </a:t>
            </a:r>
            <a:r>
              <a:rPr lang="uk-UA" i="1" u="sng" dirty="0">
                <a:solidFill>
                  <a:prstClr val="black"/>
                </a:solidFill>
              </a:rPr>
              <a:t>дірчастим полем (</a:t>
            </a:r>
            <a:r>
              <a:rPr lang="uk-UA" i="1" u="sng" dirty="0" err="1">
                <a:solidFill>
                  <a:prstClr val="black"/>
                </a:solidFill>
              </a:rPr>
              <a:t>area</a:t>
            </a:r>
            <a:r>
              <a:rPr lang="uk-UA" i="1" u="sng" dirty="0">
                <a:solidFill>
                  <a:prstClr val="black"/>
                </a:solidFill>
              </a:rPr>
              <a:t> </a:t>
            </a:r>
            <a:r>
              <a:rPr lang="uk-UA" i="1" u="sng" dirty="0" err="1">
                <a:solidFill>
                  <a:prstClr val="black"/>
                </a:solidFill>
              </a:rPr>
              <a:t>cribrosa</a:t>
            </a:r>
            <a:r>
              <a:rPr lang="uk-UA" i="1" u="sng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74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Ð°ÑÑÐ¸Ð½ÐºÐ¸ Ð¿Ð¾ Ð·Ð°Ð¿ÑÐ¾ÑÑ Ð¿Ð¾ÑÐºÐ¸ Ð°Ð½Ð°ÑÐ¾Ð¼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/>
          <a:stretch/>
        </p:blipFill>
        <p:spPr bwMode="auto">
          <a:xfrm>
            <a:off x="3275856" y="1412776"/>
            <a:ext cx="5760640" cy="53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5267" y="1412776"/>
            <a:ext cx="3190589" cy="5355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З'єднання </a:t>
            </a:r>
            <a:r>
              <a:rPr lang="uk-UA" dirty="0"/>
              <a:t>2-3 малих ниркових чашечок утворює </a:t>
            </a:r>
            <a:r>
              <a:rPr lang="uk-UA" b="1" i="1" dirty="0"/>
              <a:t>великі ниркові чашечки (</a:t>
            </a:r>
            <a:r>
              <a:rPr lang="uk-UA" b="1" i="1" dirty="0" err="1"/>
              <a:t>caliсes</a:t>
            </a:r>
            <a:r>
              <a:rPr lang="uk-UA" b="1" i="1" dirty="0"/>
              <a:t> </a:t>
            </a:r>
            <a:r>
              <a:rPr lang="uk-UA" b="1" i="1" dirty="0" err="1"/>
              <a:t>renales</a:t>
            </a:r>
            <a:r>
              <a:rPr lang="uk-UA" b="1" i="1" dirty="0"/>
              <a:t> </a:t>
            </a:r>
            <a:r>
              <a:rPr lang="uk-UA" b="1" i="1" dirty="0" err="1"/>
              <a:t>majores</a:t>
            </a:r>
            <a:r>
              <a:rPr lang="uk-UA" b="1" i="1" dirty="0"/>
              <a:t>), </a:t>
            </a:r>
            <a:r>
              <a:rPr lang="uk-UA" dirty="0"/>
              <a:t>яких у нирці</a:t>
            </a:r>
            <a:r>
              <a:rPr lang="uk-UA" b="1" i="1" dirty="0"/>
              <a:t> </a:t>
            </a:r>
            <a:r>
              <a:rPr lang="uk-UA" dirty="0"/>
              <a:t>частіше буває дві - верхня та нижня, - іноді три. </a:t>
            </a:r>
            <a:endParaRPr lang="uk-UA" dirty="0" smtClean="0"/>
          </a:p>
          <a:p>
            <a:r>
              <a:rPr lang="uk-UA" dirty="0" smtClean="0"/>
              <a:t>При </a:t>
            </a:r>
            <a:r>
              <a:rPr lang="uk-UA" dirty="0"/>
              <a:t>злитті 2-3 великих ниркових чашечок утворюється розширена загальна порожнина - </a:t>
            </a:r>
            <a:r>
              <a:rPr lang="uk-UA" b="1" i="1" dirty="0"/>
              <a:t>ниркова миска (</a:t>
            </a:r>
            <a:r>
              <a:rPr lang="uk-UA" b="1" i="1" dirty="0" err="1"/>
              <a:t>pеlvis</a:t>
            </a:r>
            <a:r>
              <a:rPr lang="uk-UA" b="1" i="1" dirty="0"/>
              <a:t> </a:t>
            </a:r>
            <a:r>
              <a:rPr lang="uk-UA" b="1" i="1" dirty="0" err="1"/>
              <a:t>renalis</a:t>
            </a:r>
            <a:r>
              <a:rPr lang="uk-UA" b="1" i="1" dirty="0"/>
              <a:t>)</a:t>
            </a:r>
            <a:r>
              <a:rPr lang="uk-UA" dirty="0"/>
              <a:t>, що має </a:t>
            </a:r>
            <a:r>
              <a:rPr lang="uk-UA" dirty="0" smtClean="0"/>
              <a:t>лійкоподібну </a:t>
            </a:r>
            <a:r>
              <a:rPr lang="uk-UA" dirty="0"/>
              <a:t>форму. </a:t>
            </a:r>
            <a:endParaRPr lang="uk-UA" dirty="0" smtClean="0"/>
          </a:p>
          <a:p>
            <a:r>
              <a:rPr lang="uk-UA" dirty="0" smtClean="0"/>
              <a:t>Поступово </a:t>
            </a:r>
            <a:r>
              <a:rPr lang="uk-UA" dirty="0"/>
              <a:t>звужуючись донизу, миска в області воріт нирки переходить в сечовід. </a:t>
            </a:r>
            <a:endParaRPr lang="uk-UA" dirty="0" smtClean="0"/>
          </a:p>
          <a:p>
            <a:r>
              <a:rPr lang="uk-UA" dirty="0" smtClean="0"/>
              <a:t>Малі </a:t>
            </a:r>
            <a:r>
              <a:rPr lang="uk-UA" dirty="0"/>
              <a:t>та великі ниркові чашки, ниркова миска і сечовід складають </a:t>
            </a:r>
            <a:r>
              <a:rPr lang="uk-UA" u="sng" dirty="0"/>
              <a:t>сечовивідні шляхи нирки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267" y="116632"/>
            <a:ext cx="823114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Кожен нирковий сосочок на верхівці піраміди охоплює воронкоподібна </a:t>
            </a:r>
            <a:r>
              <a:rPr lang="uk-UA" b="1" i="1" dirty="0">
                <a:solidFill>
                  <a:prstClr val="black"/>
                </a:solidFill>
              </a:rPr>
              <a:t>мала ниркова чашечка (</a:t>
            </a:r>
            <a:r>
              <a:rPr lang="uk-UA" b="1" i="1" dirty="0" err="1">
                <a:solidFill>
                  <a:prstClr val="black"/>
                </a:solidFill>
              </a:rPr>
              <a:t>calyx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renalis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minor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. Іноді в одну малу ниркову чашечку звернуто кілька (2-3) ниркових сосочків. Стінка малої ниркової чашечки приростає до основи ниркового сосочка по колу. Зазвичай є 7-8 малих ниркових чашечок.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9989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олстая кишка анатом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491"/>
            <a:ext cx="6120680" cy="63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7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59" y="1772040"/>
            <a:ext cx="5481446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У </a:t>
            </a:r>
            <a:r>
              <a:rPr lang="uk-UA" dirty="0"/>
              <a:t>ділянці склепіння малих ниркових чашечок, що охоплюють ниркові сосочки, є тільки колові пучки гладеньких </a:t>
            </a:r>
            <a:r>
              <a:rPr lang="uk-UA" dirty="0" err="1"/>
              <a:t>міоцитів</a:t>
            </a:r>
            <a:r>
              <a:rPr lang="uk-UA" dirty="0"/>
              <a:t>. Вони утворюють своєрідні м’язи-замикачі склепіння малих чашечок. У цій ділянці стінки чашечок є багато нервових волокон, кровоносних і лімфатичних судин. Усі ці структури формують </a:t>
            </a:r>
            <a:r>
              <a:rPr lang="uk-UA" u="sng" dirty="0" err="1"/>
              <a:t>форнікальний</a:t>
            </a:r>
            <a:r>
              <a:rPr lang="uk-UA" u="sng" dirty="0"/>
              <a:t> апарат нирки</a:t>
            </a:r>
            <a:r>
              <a:rPr lang="uk-UA" dirty="0"/>
              <a:t>, що регулює кількість сечі, яка виділяється з сечових проток у малі ниркові чашечки, а також запобігає зворотному витіканню сечі з чашечок у сечові протоки. </a:t>
            </a:r>
            <a:endParaRPr lang="uk-UA" dirty="0" smtClean="0"/>
          </a:p>
          <a:p>
            <a:r>
              <a:rPr lang="uk-UA" dirty="0" smtClean="0"/>
              <a:t>Завдяки </a:t>
            </a:r>
            <a:r>
              <a:rPr lang="uk-UA" dirty="0"/>
              <a:t>ритмічному скороченню поздовжніх і колових пучків м’язової оболонки малих та великих чашечок, а також ниркової миски, періодично та послідовно звужуються і розширюються їх просвіти. Такі перистальтичні хвилі виводять сечу з ниркової миски у сечовід упродовж 6-8 хвилин. </a:t>
            </a:r>
            <a:endParaRPr lang="uk-UA" dirty="0" smtClean="0"/>
          </a:p>
          <a:p>
            <a:r>
              <a:rPr lang="uk-UA" i="1" dirty="0" smtClean="0"/>
              <a:t>Зовнішня </a:t>
            </a:r>
            <a:r>
              <a:rPr lang="uk-UA" i="1" dirty="0"/>
              <a:t>оболонка (</a:t>
            </a:r>
            <a:r>
              <a:rPr lang="uk-UA" i="1" dirty="0" err="1"/>
              <a:t>tunica</a:t>
            </a:r>
            <a:r>
              <a:rPr lang="uk-UA" i="1" dirty="0"/>
              <a:t> </a:t>
            </a:r>
            <a:r>
              <a:rPr lang="uk-UA" i="1" dirty="0" err="1"/>
              <a:t>adventitia</a:t>
            </a:r>
            <a:r>
              <a:rPr lang="uk-UA" i="1" dirty="0"/>
              <a:t>)</a:t>
            </a:r>
            <a:r>
              <a:rPr lang="uk-UA" dirty="0"/>
              <a:t> ниркової миски побудована з пухкої сполучної тканини.</a:t>
            </a:r>
            <a:endParaRPr lang="ru-RU" dirty="0"/>
          </a:p>
        </p:txBody>
      </p:sp>
      <p:pic>
        <p:nvPicPr>
          <p:cNvPr id="8194" name="Picture 2" descr="Картинки по запросу &quot;форникальный аппарат почек челове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" t="10644" r="62724" b="21978"/>
          <a:stretch/>
        </p:blipFill>
        <p:spPr bwMode="auto">
          <a:xfrm>
            <a:off x="5607691" y="1772816"/>
            <a:ext cx="3401226" cy="49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32462" y="18490"/>
            <a:ext cx="8676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i="1" u="sng" dirty="0">
                <a:solidFill>
                  <a:prstClr val="black"/>
                </a:solidFill>
              </a:rPr>
              <a:t>Стінки миски, великих і малих ниркових чашечок</a:t>
            </a:r>
            <a:r>
              <a:rPr lang="uk-UA" dirty="0">
                <a:solidFill>
                  <a:prstClr val="black"/>
                </a:solidFill>
              </a:rPr>
              <a:t> мають однакову будову і складаються з трьох оболонок – слизової, м’язової та зовнішньої сполучнотканинної. </a:t>
            </a:r>
          </a:p>
          <a:p>
            <a:pPr lvl="0"/>
            <a:r>
              <a:rPr lang="uk-UA" i="1" dirty="0">
                <a:solidFill>
                  <a:prstClr val="black"/>
                </a:solidFill>
              </a:rPr>
              <a:t>Слизова оболонка </a:t>
            </a:r>
            <a:r>
              <a:rPr lang="uk-UA" dirty="0">
                <a:solidFill>
                  <a:prstClr val="black"/>
                </a:solidFill>
              </a:rPr>
              <a:t>вистелена перехідним епітелієм. Власна пластинка слизової оболонки побудована з пухкої сполучної тканини, яка переходить у </a:t>
            </a:r>
            <a:r>
              <a:rPr lang="uk-UA" i="1" dirty="0">
                <a:solidFill>
                  <a:prstClr val="black"/>
                </a:solidFill>
              </a:rPr>
              <a:t>підслизову основу</a:t>
            </a:r>
            <a:r>
              <a:rPr lang="uk-UA" dirty="0">
                <a:solidFill>
                  <a:prstClr val="black"/>
                </a:solidFill>
              </a:rPr>
              <a:t>. У слизовій оболонці відсутня м’язова пластинка. </a:t>
            </a:r>
            <a:r>
              <a:rPr lang="uk-UA" i="1" dirty="0" smtClean="0">
                <a:solidFill>
                  <a:prstClr val="black"/>
                </a:solidFill>
              </a:rPr>
              <a:t>М’язова </a:t>
            </a:r>
            <a:r>
              <a:rPr lang="uk-UA" i="1" dirty="0">
                <a:solidFill>
                  <a:prstClr val="black"/>
                </a:solidFill>
              </a:rPr>
              <a:t>оболонка</a:t>
            </a:r>
            <a:r>
              <a:rPr lang="uk-UA" dirty="0">
                <a:solidFill>
                  <a:prstClr val="black"/>
                </a:solidFill>
              </a:rPr>
              <a:t> складається з внутрішнього поздовжнього і зовнішнього колового шарів гладеньких </a:t>
            </a:r>
            <a:r>
              <a:rPr lang="uk-UA" dirty="0" err="1">
                <a:solidFill>
                  <a:prstClr val="black"/>
                </a:solidFill>
              </a:rPr>
              <a:t>міоцитів</a:t>
            </a:r>
            <a:r>
              <a:rPr lang="uk-UA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7117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06682"/>
            <a:ext cx="2808312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Особливості </a:t>
            </a:r>
            <a:r>
              <a:rPr lang="uk-UA" dirty="0"/>
              <a:t>будови нирки та її кровоносних судин дозволяють поділити паренхіму нирки на </a:t>
            </a:r>
            <a:r>
              <a:rPr lang="uk-UA" i="1" dirty="0"/>
              <a:t>5 </a:t>
            </a:r>
            <a:r>
              <a:rPr lang="uk-UA" b="1" i="1" dirty="0"/>
              <a:t>ниркових сегментів (</a:t>
            </a:r>
            <a:r>
              <a:rPr lang="uk-UA" b="1" i="1" dirty="0" err="1"/>
              <a:t>segmenta</a:t>
            </a:r>
            <a:r>
              <a:rPr lang="uk-UA" b="1" i="1" dirty="0"/>
              <a:t> </a:t>
            </a:r>
            <a:r>
              <a:rPr lang="uk-UA" b="1" i="1" dirty="0" err="1"/>
              <a:t>renalia</a:t>
            </a:r>
            <a:r>
              <a:rPr lang="uk-UA" b="1" i="1" dirty="0"/>
              <a:t>)</a:t>
            </a:r>
            <a:r>
              <a:rPr lang="uk-UA" dirty="0"/>
              <a:t>: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верхнього </a:t>
            </a:r>
            <a:r>
              <a:rPr lang="uk-UA" i="1" dirty="0"/>
              <a:t>сегмента (</a:t>
            </a:r>
            <a:r>
              <a:rPr lang="uk-UA" i="1" dirty="0" err="1"/>
              <a:t>segmentum</a:t>
            </a:r>
            <a:r>
              <a:rPr lang="uk-UA" i="1" dirty="0"/>
              <a:t> </a:t>
            </a:r>
            <a:r>
              <a:rPr lang="uk-UA" i="1" dirty="0" err="1"/>
              <a:t>superius</a:t>
            </a:r>
            <a:r>
              <a:rPr lang="uk-UA" i="1" dirty="0"/>
              <a:t>);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верхнього </a:t>
            </a:r>
            <a:r>
              <a:rPr lang="uk-UA" i="1" dirty="0"/>
              <a:t>переднього сегмента (</a:t>
            </a:r>
            <a:r>
              <a:rPr lang="uk-UA" i="1" dirty="0" err="1"/>
              <a:t>segmentum</a:t>
            </a:r>
            <a:r>
              <a:rPr lang="uk-UA" i="1" dirty="0"/>
              <a:t> </a:t>
            </a:r>
            <a:r>
              <a:rPr lang="uk-UA" i="1" dirty="0" err="1"/>
              <a:t>anterius</a:t>
            </a:r>
            <a:r>
              <a:rPr lang="uk-UA" i="1" dirty="0"/>
              <a:t> </a:t>
            </a:r>
            <a:r>
              <a:rPr lang="uk-UA" i="1" dirty="0" err="1"/>
              <a:t>superius</a:t>
            </a:r>
            <a:r>
              <a:rPr lang="uk-UA" i="1" dirty="0"/>
              <a:t>);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нижнього </a:t>
            </a:r>
            <a:r>
              <a:rPr lang="uk-UA" i="1" dirty="0"/>
              <a:t>переднього сегмента (</a:t>
            </a:r>
            <a:r>
              <a:rPr lang="uk-UA" i="1" dirty="0" err="1"/>
              <a:t>segmentum</a:t>
            </a:r>
            <a:r>
              <a:rPr lang="uk-UA" i="1" dirty="0"/>
              <a:t> </a:t>
            </a:r>
            <a:r>
              <a:rPr lang="uk-UA" i="1" dirty="0" err="1"/>
              <a:t>anterius</a:t>
            </a:r>
            <a:r>
              <a:rPr lang="uk-UA" i="1" dirty="0"/>
              <a:t> </a:t>
            </a:r>
            <a:r>
              <a:rPr lang="uk-UA" i="1" dirty="0" err="1"/>
              <a:t>inferius</a:t>
            </a:r>
            <a:r>
              <a:rPr lang="uk-UA" i="1" dirty="0"/>
              <a:t>);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нижнього </a:t>
            </a:r>
            <a:r>
              <a:rPr lang="uk-UA" i="1" dirty="0"/>
              <a:t>сегмента (</a:t>
            </a:r>
            <a:r>
              <a:rPr lang="uk-UA" i="1" dirty="0" err="1"/>
              <a:t>segmentum</a:t>
            </a:r>
            <a:r>
              <a:rPr lang="uk-UA" i="1" dirty="0"/>
              <a:t> </a:t>
            </a:r>
            <a:r>
              <a:rPr lang="uk-UA" i="1" dirty="0" err="1"/>
              <a:t>inferius</a:t>
            </a:r>
            <a:r>
              <a:rPr lang="uk-UA" i="1" dirty="0"/>
              <a:t>);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i="1" dirty="0" smtClean="0"/>
              <a:t>заднього </a:t>
            </a:r>
            <a:r>
              <a:rPr lang="uk-UA" i="1" dirty="0"/>
              <a:t>сегмента (</a:t>
            </a:r>
            <a:r>
              <a:rPr lang="uk-UA" i="1" dirty="0" err="1"/>
              <a:t>segmentum</a:t>
            </a:r>
            <a:r>
              <a:rPr lang="uk-UA" i="1" dirty="0"/>
              <a:t> </a:t>
            </a:r>
            <a:r>
              <a:rPr lang="uk-UA" i="1" dirty="0" err="1"/>
              <a:t>posterius</a:t>
            </a:r>
            <a:r>
              <a:rPr lang="uk-UA" i="1" dirty="0"/>
              <a:t>)</a:t>
            </a:r>
            <a:r>
              <a:rPr lang="uk-UA" dirty="0"/>
              <a:t>.</a:t>
            </a:r>
            <a:r>
              <a:rPr lang="uk-UA" i="1" dirty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b="1" i="1" dirty="0"/>
              <a:t>Сегментарна </a:t>
            </a:r>
            <a:r>
              <a:rPr lang="uk-UA" b="1" i="1" dirty="0" smtClean="0"/>
              <a:t>будова нирки</a:t>
            </a:r>
            <a:endParaRPr lang="ru-RU" b="1" dirty="0"/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/>
          <a:stretch/>
        </p:blipFill>
        <p:spPr bwMode="auto">
          <a:xfrm>
            <a:off x="2987824" y="908720"/>
            <a:ext cx="612067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01009" y="5359999"/>
            <a:ext cx="626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Кожний нирковий сегмент складається з 2-3 ниркових часток, у ньому розгалужується відповідна сегментна артерія.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98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085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00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8123"/>
            <a:ext cx="6444208" cy="602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248" y="162791"/>
            <a:ext cx="2610544" cy="6463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/>
              <a:t>Ниркову частку (</a:t>
            </a:r>
            <a:r>
              <a:rPr lang="uk-UA" b="1" i="1" dirty="0" err="1"/>
              <a:t>lobus</a:t>
            </a:r>
            <a:r>
              <a:rPr lang="uk-UA" b="1" i="1" dirty="0"/>
              <a:t> </a:t>
            </a:r>
            <a:r>
              <a:rPr lang="uk-UA" b="1" i="1" dirty="0" err="1"/>
              <a:t>renalis</a:t>
            </a:r>
            <a:r>
              <a:rPr lang="uk-UA" b="1" i="1" dirty="0"/>
              <a:t>)</a:t>
            </a:r>
            <a:r>
              <a:rPr lang="uk-UA" dirty="0"/>
              <a:t> утворює одна ниркова піраміда з прилеглою до неї ділянкою кіркової речовини нирки, що оточена </a:t>
            </a:r>
            <a:r>
              <a:rPr lang="uk-UA" dirty="0" err="1"/>
              <a:t>міжчастковими</a:t>
            </a:r>
            <a:r>
              <a:rPr lang="uk-UA" dirty="0"/>
              <a:t> артеріями і венами ниркових стовпів. </a:t>
            </a:r>
            <a:endParaRPr lang="uk-UA" dirty="0" smtClean="0"/>
          </a:p>
          <a:p>
            <a:r>
              <a:rPr lang="uk-UA" dirty="0" smtClean="0"/>
              <a:t>Кожна </a:t>
            </a:r>
            <a:r>
              <a:rPr lang="uk-UA" dirty="0"/>
              <a:t>ниркова частка в кірковій речовині нирки складається приблизно з 600 </a:t>
            </a:r>
            <a:r>
              <a:rPr lang="uk-UA" b="1" i="1" dirty="0"/>
              <a:t>кіркових ниркових часточок (</a:t>
            </a:r>
            <a:r>
              <a:rPr lang="uk-UA" b="1" i="1" dirty="0" err="1"/>
              <a:t>lobuli</a:t>
            </a:r>
            <a:r>
              <a:rPr lang="uk-UA" b="1" i="1" dirty="0"/>
              <a:t> </a:t>
            </a:r>
            <a:r>
              <a:rPr lang="uk-UA" b="1" i="1" dirty="0" err="1"/>
              <a:t>renales</a:t>
            </a:r>
            <a:r>
              <a:rPr lang="uk-UA" b="1" i="1" dirty="0"/>
              <a:t>)</a:t>
            </a:r>
            <a:r>
              <a:rPr lang="uk-UA" dirty="0"/>
              <a:t>. Кіркова ниркова часточка обмежована сусідніми </a:t>
            </a:r>
            <a:r>
              <a:rPr lang="uk-UA" dirty="0" err="1"/>
              <a:t>міжчасточковими</a:t>
            </a:r>
            <a:r>
              <a:rPr lang="uk-UA" dirty="0"/>
              <a:t> артеріями і венами, складається з однієї променистої частини, яку оточує згорнута частина.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229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75" y="-22285"/>
            <a:ext cx="5975985" cy="692696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Кровоносне русло нирки</a:t>
            </a:r>
            <a:r>
              <a:rPr lang="uk-UA" b="1" dirty="0"/>
              <a:t> </a:t>
            </a:r>
            <a:endParaRPr lang="ru-RU" b="1" dirty="0"/>
          </a:p>
        </p:txBody>
      </p:sp>
      <p:pic>
        <p:nvPicPr>
          <p:cNvPr id="1026" name="Picture 2" descr="ÐÐ°ÑÑÐ¸Ð½ÐºÐ¸ Ð¿Ð¾ Ð·Ð°Ð¿ÑÐ¾ÑÑ Ð°ÑÑÐµÑÐ¸Ð¸ Ð±Ð¾Ð»ÑÑÐ¾Ð³Ð¾ ÐºÑÑÐ³Ð° ÐºÑÐ¾Ð²Ð¾Ð¾Ð±ÑÐ°ÑÐµÐ½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" y="2204864"/>
            <a:ext cx="4544029" cy="4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2341583"/>
            <a:ext cx="457200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i="1" dirty="0" smtClean="0"/>
              <a:t>Передня </a:t>
            </a:r>
            <a:r>
              <a:rPr lang="uk-UA" b="1" i="1" dirty="0"/>
              <a:t>гілка (</a:t>
            </a:r>
            <a:r>
              <a:rPr lang="uk-UA" b="1" i="1" dirty="0" err="1"/>
              <a:t>ramus</a:t>
            </a:r>
            <a:r>
              <a:rPr lang="uk-UA" b="1" i="1" dirty="0"/>
              <a:t> </a:t>
            </a:r>
            <a:r>
              <a:rPr lang="uk-UA" b="1" i="1" dirty="0" err="1"/>
              <a:t>anterior</a:t>
            </a:r>
            <a:r>
              <a:rPr lang="uk-UA" b="1" i="1" dirty="0"/>
              <a:t>)</a:t>
            </a:r>
            <a:r>
              <a:rPr lang="uk-UA" b="1" dirty="0"/>
              <a:t> </a:t>
            </a:r>
            <a:r>
              <a:rPr lang="uk-UA" b="1" i="1" dirty="0"/>
              <a:t>ниркової артерії</a:t>
            </a:r>
            <a:r>
              <a:rPr lang="uk-UA" dirty="0"/>
              <a:t> розгалужується на чотири сегментні артерії, що </a:t>
            </a:r>
            <a:r>
              <a:rPr lang="uk-UA" dirty="0" err="1"/>
              <a:t>кровопостачають</a:t>
            </a:r>
            <a:r>
              <a:rPr lang="uk-UA" dirty="0"/>
              <a:t> однойменні </a:t>
            </a:r>
            <a:r>
              <a:rPr lang="uk-UA" u="sng" dirty="0"/>
              <a:t>сегменти нирки: </a:t>
            </a:r>
            <a:endParaRPr lang="uk-UA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артерія </a:t>
            </a:r>
            <a:r>
              <a:rPr lang="uk-UA" i="1" dirty="0"/>
              <a:t>верхнього сегмента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segmenti</a:t>
            </a:r>
            <a:r>
              <a:rPr lang="uk-UA" i="1" dirty="0"/>
              <a:t> </a:t>
            </a:r>
            <a:r>
              <a:rPr lang="uk-UA" i="1" dirty="0" err="1"/>
              <a:t>superioris</a:t>
            </a:r>
            <a:r>
              <a:rPr lang="uk-UA" i="1" dirty="0"/>
              <a:t>); </a:t>
            </a:r>
            <a:endParaRPr lang="uk-UA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артерія </a:t>
            </a:r>
            <a:r>
              <a:rPr lang="uk-UA" i="1" dirty="0"/>
              <a:t>переднього верхнього сегмента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segmenti</a:t>
            </a:r>
            <a:r>
              <a:rPr lang="uk-UA" i="1" dirty="0"/>
              <a:t> </a:t>
            </a:r>
            <a:r>
              <a:rPr lang="uk-UA" i="1" dirty="0" err="1"/>
              <a:t>anterioris</a:t>
            </a:r>
            <a:r>
              <a:rPr lang="uk-UA" i="1" dirty="0"/>
              <a:t> </a:t>
            </a:r>
            <a:r>
              <a:rPr lang="uk-UA" i="1" dirty="0" err="1"/>
              <a:t>superioris</a:t>
            </a:r>
            <a:r>
              <a:rPr lang="uk-UA" i="1" dirty="0"/>
              <a:t>); </a:t>
            </a:r>
            <a:endParaRPr lang="uk-UA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артерія </a:t>
            </a:r>
            <a:r>
              <a:rPr lang="uk-UA" i="1" dirty="0"/>
              <a:t>переднього нижнього сегмента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segmenti</a:t>
            </a:r>
            <a:r>
              <a:rPr lang="uk-UA" i="1" dirty="0"/>
              <a:t> </a:t>
            </a:r>
            <a:r>
              <a:rPr lang="uk-UA" i="1" dirty="0" err="1"/>
              <a:t>anterioris</a:t>
            </a:r>
            <a:r>
              <a:rPr lang="uk-UA" i="1" dirty="0"/>
              <a:t> </a:t>
            </a:r>
            <a:r>
              <a:rPr lang="uk-UA" i="1" dirty="0" err="1"/>
              <a:t>inferioris</a:t>
            </a:r>
            <a:r>
              <a:rPr lang="uk-UA" i="1" dirty="0"/>
              <a:t>); </a:t>
            </a:r>
            <a:endParaRPr lang="uk-UA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i="1" dirty="0" smtClean="0"/>
              <a:t>артерія </a:t>
            </a:r>
            <a:r>
              <a:rPr lang="uk-UA" i="1" dirty="0"/>
              <a:t>нижнього сегмента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segmenti</a:t>
            </a:r>
            <a:r>
              <a:rPr lang="uk-UA" i="1" dirty="0"/>
              <a:t> </a:t>
            </a:r>
            <a:r>
              <a:rPr lang="uk-UA" i="1" dirty="0" err="1"/>
              <a:t>inferioris</a:t>
            </a:r>
            <a:r>
              <a:rPr lang="uk-UA" i="1" dirty="0"/>
              <a:t>). </a:t>
            </a:r>
            <a:endParaRPr lang="uk-UA" i="1" dirty="0" smtClean="0"/>
          </a:p>
          <a:p>
            <a:r>
              <a:rPr lang="uk-UA" b="1" i="1" dirty="0" smtClean="0"/>
              <a:t>Задня </a:t>
            </a:r>
            <a:r>
              <a:rPr lang="uk-UA" b="1" i="1" dirty="0"/>
              <a:t>гілка (</a:t>
            </a:r>
            <a:r>
              <a:rPr lang="uk-UA" b="1" i="1" dirty="0" err="1"/>
              <a:t>ramus</a:t>
            </a:r>
            <a:r>
              <a:rPr lang="uk-UA" b="1" i="1" dirty="0"/>
              <a:t> </a:t>
            </a:r>
            <a:r>
              <a:rPr lang="uk-UA" b="1" i="1" dirty="0" err="1"/>
              <a:t>posterior</a:t>
            </a:r>
            <a:r>
              <a:rPr lang="uk-UA" b="1" i="1" dirty="0"/>
              <a:t>) ниркової артерії</a:t>
            </a:r>
            <a:r>
              <a:rPr lang="uk-UA" dirty="0"/>
              <a:t> входить у задній сегмент нирки і називається </a:t>
            </a:r>
            <a:r>
              <a:rPr lang="uk-UA" i="1" dirty="0"/>
              <a:t>артерією заднього сегмента (a. </a:t>
            </a:r>
            <a:r>
              <a:rPr lang="uk-UA" i="1" dirty="0" err="1"/>
              <a:t>segmenti</a:t>
            </a:r>
            <a:r>
              <a:rPr lang="uk-UA" i="1" dirty="0"/>
              <a:t> </a:t>
            </a:r>
            <a:r>
              <a:rPr lang="uk-UA" i="1" dirty="0" err="1"/>
              <a:t>posterioris</a:t>
            </a:r>
            <a:r>
              <a:rPr lang="uk-UA" i="1" dirty="0"/>
              <a:t>).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242" y="607621"/>
            <a:ext cx="5984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prstClr val="black"/>
                </a:solidFill>
              </a:rPr>
              <a:t>Кров у нирку надходить по </a:t>
            </a:r>
            <a:r>
              <a:rPr lang="uk-UA" b="1" i="1" dirty="0">
                <a:solidFill>
                  <a:prstClr val="black"/>
                </a:solidFill>
              </a:rPr>
              <a:t>нирковій артерії (a. </a:t>
            </a:r>
            <a:r>
              <a:rPr lang="uk-UA" b="1" i="1" dirty="0" err="1">
                <a:solidFill>
                  <a:prstClr val="black"/>
                </a:solidFill>
              </a:rPr>
              <a:t>renalis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 - гілка черевної частини аорти, яка у воротах нирки поділяється на передню і задню гілки. В нирковій пазусі передня і задня гілки ниркової артерії проходять попереду і позаду ниркової миски і діляться на сегментні артерії. </a:t>
            </a:r>
            <a:endParaRPr lang="ru-RU" dirty="0"/>
          </a:p>
        </p:txBody>
      </p:sp>
      <p:pic>
        <p:nvPicPr>
          <p:cNvPr id="10242" name="Picture 2" descr="Картинки по запросу &quot;мочеточник человек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8" t="9080" r="14932" b="7530"/>
          <a:stretch/>
        </p:blipFill>
        <p:spPr bwMode="auto">
          <a:xfrm>
            <a:off x="6300191" y="2866"/>
            <a:ext cx="2843809" cy="233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5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i="1" dirty="0"/>
              <a:t>Тема:</a:t>
            </a:r>
            <a:r>
              <a:rPr lang="uk-UA" dirty="0"/>
              <a:t> </a:t>
            </a:r>
            <a:r>
              <a:rPr lang="uk-UA" b="1" dirty="0"/>
              <a:t>Анатомія органів сечової системи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6028" y="1412776"/>
            <a:ext cx="8530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i="1" dirty="0" smtClean="0"/>
              <a:t>План</a:t>
            </a:r>
            <a:r>
              <a:rPr lang="uk-UA" sz="3600" i="1" dirty="0"/>
              <a:t>:</a:t>
            </a:r>
            <a:endParaRPr lang="ru-RU" sz="3600" dirty="0"/>
          </a:p>
          <a:p>
            <a:r>
              <a:rPr lang="uk-UA" sz="3600" i="1" dirty="0"/>
              <a:t> 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uk-UA" sz="3600" dirty="0"/>
              <a:t>Будова, топографія і функції нирок.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uk-UA" sz="3600" dirty="0"/>
              <a:t>Будова, топографія і функція сечоводів.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uk-UA" sz="3600" dirty="0"/>
              <a:t>Будова, топографія і функція сечового міхура.</a:t>
            </a:r>
            <a:endParaRPr lang="ru-RU" sz="3600" dirty="0"/>
          </a:p>
          <a:p>
            <a:pPr marL="342900" lvl="0" indent="-342900">
              <a:buFont typeface="+mj-lt"/>
              <a:buAutoNum type="arabicPeriod"/>
            </a:pPr>
            <a:r>
              <a:rPr lang="uk-UA" sz="3600" dirty="0"/>
              <a:t>Будова, топографія і функції сечівника (чоловічого і жіночого).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51519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954" y="209052"/>
            <a:ext cx="8928992" cy="64633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Сегментні артерії нирки розгалужуються на </a:t>
            </a:r>
            <a:r>
              <a:rPr lang="uk-UA" b="1" i="1" dirty="0" err="1" smtClean="0"/>
              <a:t>міжчасткові</a:t>
            </a:r>
            <a:r>
              <a:rPr lang="uk-UA" b="1" i="1" dirty="0" smtClean="0"/>
              <a:t> артерії (</a:t>
            </a:r>
            <a:r>
              <a:rPr lang="uk-UA" b="1" i="1" dirty="0" err="1" smtClean="0"/>
              <a:t>aa</a:t>
            </a:r>
            <a:r>
              <a:rPr lang="uk-UA" b="1" i="1" dirty="0" smtClean="0"/>
              <a:t>. </a:t>
            </a:r>
            <a:r>
              <a:rPr lang="uk-UA" b="1" i="1" dirty="0" err="1" smtClean="0"/>
              <a:t>іnterlobares</a:t>
            </a:r>
            <a:r>
              <a:rPr lang="uk-UA" b="1" i="1" dirty="0" smtClean="0"/>
              <a:t>)</a:t>
            </a:r>
            <a:r>
              <a:rPr lang="uk-UA" b="1" dirty="0" smtClean="0"/>
              <a:t>,</a:t>
            </a:r>
            <a:r>
              <a:rPr lang="uk-UA" dirty="0" smtClean="0"/>
              <a:t> що проходять у ниркових стовпах між сусідніми нирковими пірамідами. </a:t>
            </a:r>
          </a:p>
          <a:p>
            <a:r>
              <a:rPr lang="uk-UA" dirty="0" smtClean="0"/>
              <a:t>На </a:t>
            </a:r>
            <a:r>
              <a:rPr lang="uk-UA" dirty="0"/>
              <a:t>межі між мозковою і кірковою речовинами </a:t>
            </a:r>
            <a:r>
              <a:rPr lang="uk-UA" dirty="0" err="1"/>
              <a:t>міжчасткові</a:t>
            </a:r>
            <a:r>
              <a:rPr lang="uk-UA" dirty="0"/>
              <a:t> артерії розгалужуються і утворюють </a:t>
            </a:r>
            <a:r>
              <a:rPr lang="uk-UA" b="1" i="1" dirty="0"/>
              <a:t>дугоподібні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аrcuatae</a:t>
            </a:r>
            <a:r>
              <a:rPr lang="uk-UA" b="1" i="1" dirty="0"/>
              <a:t>),</a:t>
            </a:r>
            <a:r>
              <a:rPr lang="uk-UA" dirty="0"/>
              <a:t> які залягають над основами ниркових пірамід.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кожної дугоподібної артерії в кіркову речовину відходять численні </a:t>
            </a:r>
            <a:r>
              <a:rPr lang="uk-UA" b="1" i="1" dirty="0"/>
              <a:t>променеві кіркові артерії</a:t>
            </a:r>
            <a:r>
              <a:rPr lang="uk-UA" dirty="0"/>
              <a:t>, які ще називаються </a:t>
            </a:r>
            <a:r>
              <a:rPr lang="uk-UA" b="1" i="1" dirty="0" err="1"/>
              <a:t>міжчасточковими</a:t>
            </a:r>
            <a:r>
              <a:rPr lang="uk-UA" b="1" i="1" dirty="0"/>
              <a:t> артеріями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corticales</a:t>
            </a:r>
            <a:r>
              <a:rPr lang="uk-UA" b="1" i="1" dirty="0"/>
              <a:t> </a:t>
            </a:r>
            <a:r>
              <a:rPr lang="uk-UA" b="1" i="1" dirty="0" err="1"/>
              <a:t>radiatae</a:t>
            </a:r>
            <a:r>
              <a:rPr lang="uk-UA" b="1" i="1" dirty="0"/>
              <a:t>; 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interlobulares</a:t>
            </a:r>
            <a:r>
              <a:rPr lang="uk-UA" b="1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err="1" smtClean="0"/>
              <a:t>Міжчасточкові</a:t>
            </a:r>
            <a:r>
              <a:rPr lang="uk-UA" dirty="0" smtClean="0"/>
              <a:t> </a:t>
            </a:r>
            <a:r>
              <a:rPr lang="uk-UA" dirty="0"/>
              <a:t>артерії доходять до волокнистої капсули нирки і там галузяться на </a:t>
            </a:r>
            <a:r>
              <a:rPr lang="uk-UA" b="1" i="1" dirty="0"/>
              <a:t>капсульні гілки (</a:t>
            </a:r>
            <a:r>
              <a:rPr lang="uk-UA" b="1" i="1" dirty="0" err="1"/>
              <a:t>rami</a:t>
            </a:r>
            <a:r>
              <a:rPr lang="uk-UA" b="1" i="1" dirty="0"/>
              <a:t> </a:t>
            </a:r>
            <a:r>
              <a:rPr lang="uk-UA" b="1" i="1" dirty="0" err="1"/>
              <a:t>capsularis</a:t>
            </a:r>
            <a:r>
              <a:rPr lang="uk-UA" b="1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дугоподібних та </a:t>
            </a:r>
            <a:r>
              <a:rPr lang="uk-UA" dirty="0" err="1"/>
              <a:t>міжчасткових</a:t>
            </a:r>
            <a:r>
              <a:rPr lang="uk-UA" dirty="0"/>
              <a:t> артерій в мозкову речовину нирки відходять </a:t>
            </a:r>
            <a:r>
              <a:rPr lang="uk-UA" b="1" i="1" dirty="0"/>
              <a:t>променеві </a:t>
            </a:r>
            <a:r>
              <a:rPr lang="uk-UA" b="1" i="1" dirty="0" err="1"/>
              <a:t>пронизні</a:t>
            </a:r>
            <a:r>
              <a:rPr lang="uk-UA" b="1" i="1" dirty="0"/>
              <a:t> артерії 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perforantes</a:t>
            </a:r>
            <a:r>
              <a:rPr lang="uk-UA" b="1" i="1" dirty="0"/>
              <a:t> </a:t>
            </a:r>
            <a:r>
              <a:rPr lang="uk-UA" b="1" i="1" dirty="0" err="1"/>
              <a:t>radiatae</a:t>
            </a:r>
            <a:r>
              <a:rPr lang="uk-UA" b="1" i="1" dirty="0"/>
              <a:t>)</a:t>
            </a:r>
            <a:r>
              <a:rPr lang="uk-UA" dirty="0"/>
              <a:t>, а також прямі артеріоли, які ще називають </a:t>
            </a:r>
            <a:r>
              <a:rPr lang="uk-UA" b="1" i="1" dirty="0"/>
              <a:t>прямими судинами (</a:t>
            </a:r>
            <a:r>
              <a:rPr lang="uk-UA" b="1" i="1" dirty="0" err="1"/>
              <a:t>arteriolae</a:t>
            </a:r>
            <a:r>
              <a:rPr lang="uk-UA" b="1" i="1" dirty="0"/>
              <a:t> </a:t>
            </a:r>
            <a:r>
              <a:rPr lang="uk-UA" b="1" i="1" dirty="0" err="1"/>
              <a:t>rectae</a:t>
            </a:r>
            <a:r>
              <a:rPr lang="uk-UA" b="1" i="1" dirty="0"/>
              <a:t>; </a:t>
            </a:r>
            <a:r>
              <a:rPr lang="uk-UA" b="1" i="1" dirty="0" err="1"/>
              <a:t>vasa</a:t>
            </a:r>
            <a:r>
              <a:rPr lang="uk-UA" b="1" i="1" dirty="0"/>
              <a:t> </a:t>
            </a:r>
            <a:r>
              <a:rPr lang="uk-UA" b="1" i="1" dirty="0" err="1"/>
              <a:t>recta</a:t>
            </a:r>
            <a:r>
              <a:rPr lang="uk-UA" b="1" i="1" dirty="0"/>
              <a:t>)</a:t>
            </a:r>
            <a:r>
              <a:rPr lang="uk-UA" dirty="0"/>
              <a:t>. </a:t>
            </a:r>
            <a:r>
              <a:rPr lang="uk-UA" dirty="0" smtClean="0"/>
              <a:t>В</a:t>
            </a:r>
          </a:p>
          <a:p>
            <a:r>
              <a:rPr lang="uk-UA" dirty="0" err="1" smtClean="0"/>
              <a:t>ід</a:t>
            </a:r>
            <a:r>
              <a:rPr lang="uk-UA" dirty="0" smtClean="0"/>
              <a:t> </a:t>
            </a:r>
            <a:r>
              <a:rPr lang="uk-UA" dirty="0" err="1"/>
              <a:t>міжчасточкових</a:t>
            </a:r>
            <a:r>
              <a:rPr lang="uk-UA" dirty="0"/>
              <a:t> артерій відходять численні </a:t>
            </a:r>
            <a:r>
              <a:rPr lang="uk-UA" b="1" i="1" dirty="0" err="1"/>
              <a:t>приносні</a:t>
            </a:r>
            <a:r>
              <a:rPr lang="uk-UA" b="1" i="1" dirty="0"/>
              <a:t> клубочкові артеріоли (</a:t>
            </a:r>
            <a:r>
              <a:rPr lang="uk-UA" b="1" i="1" dirty="0" err="1"/>
              <a:t>arteriolae</a:t>
            </a:r>
            <a:r>
              <a:rPr lang="uk-UA" b="1" i="1" dirty="0"/>
              <a:t> </a:t>
            </a:r>
            <a:r>
              <a:rPr lang="uk-UA" b="1" i="1" dirty="0" err="1"/>
              <a:t>glomerulares</a:t>
            </a:r>
            <a:r>
              <a:rPr lang="uk-UA" b="1" i="1" dirty="0"/>
              <a:t> </a:t>
            </a:r>
            <a:r>
              <a:rPr lang="uk-UA" b="1" i="1" dirty="0" err="1"/>
              <a:t>afferentis</a:t>
            </a:r>
            <a:r>
              <a:rPr lang="uk-UA" b="1" i="1" dirty="0"/>
              <a:t>)</a:t>
            </a:r>
            <a:r>
              <a:rPr lang="uk-UA" dirty="0"/>
              <a:t>, кожна з них заходить у капсулу клубочка ниркового тільця і галузиться на численні капіляри, які утворюють </a:t>
            </a:r>
            <a:r>
              <a:rPr lang="uk-UA" b="1" i="1" dirty="0"/>
              <a:t>судинний клубочок ниркового тільця (</a:t>
            </a:r>
            <a:r>
              <a:rPr lang="uk-UA" b="1" i="1" dirty="0" err="1"/>
              <a:t>glomerulus</a:t>
            </a:r>
            <a:r>
              <a:rPr lang="uk-UA" b="1" i="1" dirty="0"/>
              <a:t> </a:t>
            </a:r>
            <a:r>
              <a:rPr lang="uk-UA" b="1" i="1" dirty="0" err="1"/>
              <a:t>corpusculi</a:t>
            </a:r>
            <a:r>
              <a:rPr lang="uk-UA" b="1" i="1" dirty="0"/>
              <a:t> </a:t>
            </a:r>
            <a:r>
              <a:rPr lang="uk-UA" b="1" i="1" dirty="0" err="1"/>
              <a:t>renalis</a:t>
            </a:r>
            <a:r>
              <a:rPr lang="uk-UA" b="1" i="1" dirty="0"/>
              <a:t>)</a:t>
            </a:r>
            <a:r>
              <a:rPr lang="uk-UA" dirty="0"/>
              <a:t>. У судинному клубочку фільтрується первинна сеча. </a:t>
            </a:r>
            <a:endParaRPr lang="uk-UA" dirty="0" smtClean="0"/>
          </a:p>
          <a:p>
            <a:r>
              <a:rPr lang="uk-UA" dirty="0" smtClean="0"/>
              <a:t>Із </a:t>
            </a:r>
            <a:r>
              <a:rPr lang="uk-UA" dirty="0"/>
              <a:t>судинного клубочка виходить </a:t>
            </a:r>
            <a:r>
              <a:rPr lang="uk-UA" b="1" i="1" dirty="0"/>
              <a:t>виносна </a:t>
            </a:r>
            <a:r>
              <a:rPr lang="uk-UA" b="1" i="1" dirty="0" err="1"/>
              <a:t>клубочкова</a:t>
            </a:r>
            <a:r>
              <a:rPr lang="uk-UA" b="1" i="1" dirty="0"/>
              <a:t> артеріола (</a:t>
            </a:r>
            <a:r>
              <a:rPr lang="uk-UA" b="1" i="1" dirty="0" err="1"/>
              <a:t>arteriola</a:t>
            </a:r>
            <a:r>
              <a:rPr lang="uk-UA" b="1" i="1" dirty="0"/>
              <a:t> </a:t>
            </a:r>
            <a:r>
              <a:rPr lang="uk-UA" b="1" i="1" dirty="0" err="1"/>
              <a:t>glomerularis</a:t>
            </a:r>
            <a:r>
              <a:rPr lang="uk-UA" b="1" i="1" dirty="0"/>
              <a:t> </a:t>
            </a:r>
            <a:r>
              <a:rPr lang="uk-UA" b="1" i="1" dirty="0" err="1"/>
              <a:t>efferens</a:t>
            </a:r>
            <a:r>
              <a:rPr lang="uk-UA" b="1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Така </a:t>
            </a:r>
            <a:r>
              <a:rPr lang="uk-UA" dirty="0"/>
              <a:t>судинна ланка клубочка ниркового тільця, що складається з артеріол, капілярів, які знову переходять в артеріоли, називається </a:t>
            </a:r>
            <a:r>
              <a:rPr lang="uk-UA" b="1" i="1" dirty="0"/>
              <a:t>чудесною артеріальною сіткою (</a:t>
            </a:r>
            <a:r>
              <a:rPr lang="uk-UA" b="1" i="1" dirty="0" err="1"/>
              <a:t>rete</a:t>
            </a:r>
            <a:r>
              <a:rPr lang="uk-UA" b="1" i="1" dirty="0"/>
              <a:t> </a:t>
            </a:r>
            <a:r>
              <a:rPr lang="uk-UA" b="1" i="1" dirty="0" err="1"/>
              <a:t>mirabile</a:t>
            </a:r>
            <a:r>
              <a:rPr lang="uk-UA" b="1" i="1" dirty="0"/>
              <a:t> </a:t>
            </a:r>
            <a:r>
              <a:rPr lang="uk-UA" b="1" i="1" dirty="0" err="1"/>
              <a:t>arteriosum</a:t>
            </a:r>
            <a:r>
              <a:rPr lang="uk-UA" b="1" i="1" dirty="0"/>
              <a:t>).</a:t>
            </a:r>
            <a:r>
              <a:rPr lang="uk-UA" dirty="0"/>
              <a:t> </a:t>
            </a:r>
            <a:r>
              <a:rPr lang="uk-UA" dirty="0" smtClean="0"/>
              <a:t>Виносні </a:t>
            </a:r>
            <a:r>
              <a:rPr lang="uk-UA" dirty="0"/>
              <a:t>клубочкові артеріоли знову розгалужуються на капіляри, обплітаючи ниркові канальці.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0673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01" y="0"/>
            <a:ext cx="77110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157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толстая кишка анатом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04856" cy="685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2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412776"/>
            <a:ext cx="53285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163" y="1225689"/>
            <a:ext cx="3684741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У </a:t>
            </a:r>
            <a:r>
              <a:rPr lang="uk-UA" dirty="0"/>
              <a:t>поверхневих шарах кіркової речовини нирки та у її волокнистій капсулі формуються </a:t>
            </a:r>
            <a:r>
              <a:rPr lang="uk-UA" b="1" i="1" dirty="0"/>
              <a:t>зірчасті </a:t>
            </a:r>
            <a:r>
              <a:rPr lang="uk-UA" b="1" i="1" dirty="0" err="1"/>
              <a:t>венули</a:t>
            </a:r>
            <a:r>
              <a:rPr lang="uk-UA" b="1" i="1" dirty="0"/>
              <a:t> (</a:t>
            </a:r>
            <a:r>
              <a:rPr lang="uk-UA" b="1" i="1" dirty="0" err="1"/>
              <a:t>venulae</a:t>
            </a:r>
            <a:r>
              <a:rPr lang="uk-UA" b="1" i="1" dirty="0"/>
              <a:t> </a:t>
            </a:r>
            <a:r>
              <a:rPr lang="uk-UA" b="1" i="1" dirty="0" err="1"/>
              <a:t>stellatae</a:t>
            </a:r>
            <a:r>
              <a:rPr lang="uk-UA" b="1" i="1" dirty="0"/>
              <a:t>), </a:t>
            </a:r>
            <a:r>
              <a:rPr lang="uk-UA" dirty="0"/>
              <a:t>що також впадають у дугоподібні вени.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дугоподібні вени впадають </a:t>
            </a:r>
            <a:r>
              <a:rPr lang="uk-UA" b="1" i="1" dirty="0"/>
              <a:t>прямі </a:t>
            </a:r>
            <a:r>
              <a:rPr lang="uk-UA" b="1" i="1" dirty="0" err="1"/>
              <a:t>венули</a:t>
            </a:r>
            <a:r>
              <a:rPr lang="uk-UA" b="1" i="1" dirty="0"/>
              <a:t> (</a:t>
            </a:r>
            <a:r>
              <a:rPr lang="uk-UA" b="1" i="1" dirty="0" err="1"/>
              <a:t>venulae</a:t>
            </a:r>
            <a:r>
              <a:rPr lang="uk-UA" b="1" i="1" dirty="0"/>
              <a:t> </a:t>
            </a:r>
            <a:r>
              <a:rPr lang="uk-UA" b="1" i="1" dirty="0" err="1"/>
              <a:t>rectae</a:t>
            </a:r>
            <a:r>
              <a:rPr lang="uk-UA" b="1" i="1" dirty="0"/>
              <a:t>)</a:t>
            </a:r>
            <a:r>
              <a:rPr lang="uk-UA" dirty="0"/>
              <a:t>, що формуються у мозковій речовині нирки. </a:t>
            </a:r>
            <a:endParaRPr lang="uk-UA" dirty="0" smtClean="0"/>
          </a:p>
          <a:p>
            <a:r>
              <a:rPr lang="uk-UA" dirty="0" smtClean="0"/>
              <a:t>Дугоподібні </a:t>
            </a:r>
            <a:r>
              <a:rPr lang="uk-UA" dirty="0"/>
              <a:t>вени продовжуються в </a:t>
            </a:r>
            <a:r>
              <a:rPr lang="uk-UA" b="1" i="1" dirty="0" err="1"/>
              <a:t>міжчасткові</a:t>
            </a:r>
            <a:r>
              <a:rPr lang="uk-UA" b="1" i="1" dirty="0"/>
              <a:t> вени (</a:t>
            </a:r>
            <a:r>
              <a:rPr lang="uk-UA" b="1" i="1" dirty="0" err="1"/>
              <a:t>vv</a:t>
            </a:r>
            <a:r>
              <a:rPr lang="uk-UA" b="1" i="1" dirty="0"/>
              <a:t>. </a:t>
            </a:r>
            <a:r>
              <a:rPr lang="uk-UA" b="1" i="1" dirty="0" err="1"/>
              <a:t>interlobares</a:t>
            </a:r>
            <a:r>
              <a:rPr lang="uk-UA" b="1" i="1" dirty="0"/>
              <a:t>)</a:t>
            </a:r>
            <a:r>
              <a:rPr lang="uk-UA" dirty="0"/>
              <a:t>, які входять в ниркову пазуху і, зливаючись, формують </a:t>
            </a:r>
            <a:r>
              <a:rPr lang="uk-UA" b="1" i="1" dirty="0"/>
              <a:t>ниркову вену (v. </a:t>
            </a:r>
            <a:r>
              <a:rPr lang="uk-UA" b="1" i="1" dirty="0" err="1"/>
              <a:t>renalis</a:t>
            </a:r>
            <a:r>
              <a:rPr lang="uk-UA" b="1" i="1" dirty="0"/>
              <a:t>)</a:t>
            </a:r>
            <a:r>
              <a:rPr lang="uk-UA" dirty="0"/>
              <a:t>, яка виходить з воріт нирки і впадає в нижню порожнисту вену.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ниркову вену впадають </a:t>
            </a:r>
            <a:r>
              <a:rPr lang="uk-UA" b="1" i="1" dirty="0"/>
              <a:t>капсульні вени (</a:t>
            </a:r>
            <a:r>
              <a:rPr lang="uk-UA" b="1" i="1" dirty="0" err="1"/>
              <a:t>vv</a:t>
            </a:r>
            <a:r>
              <a:rPr lang="uk-UA" b="1" i="1" dirty="0"/>
              <a:t>. </a:t>
            </a:r>
            <a:r>
              <a:rPr lang="uk-UA" b="1" i="1" dirty="0" err="1"/>
              <a:t>сapsulares</a:t>
            </a:r>
            <a:r>
              <a:rPr lang="uk-UA" b="1" i="1" dirty="0"/>
              <a:t>),</a:t>
            </a:r>
            <a:r>
              <a:rPr lang="uk-UA" dirty="0"/>
              <a:t> що збирають венозну кров від волокнистої капсули нирки.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96" y="56534"/>
            <a:ext cx="77768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Із вторинної капілярної сітки кров відтікає у </a:t>
            </a:r>
            <a:r>
              <a:rPr lang="uk-UA" dirty="0" err="1">
                <a:solidFill>
                  <a:prstClr val="black"/>
                </a:solidFill>
              </a:rPr>
              <a:t>венули</a:t>
            </a:r>
            <a:r>
              <a:rPr lang="uk-UA" dirty="0">
                <a:solidFill>
                  <a:prstClr val="black"/>
                </a:solidFill>
              </a:rPr>
              <a:t>, які, зливаючись, утворюють </a:t>
            </a:r>
            <a:r>
              <a:rPr lang="uk-UA" b="1" i="1" dirty="0">
                <a:solidFill>
                  <a:prstClr val="black"/>
                </a:solidFill>
              </a:rPr>
              <a:t>променеві кіркові вени</a:t>
            </a:r>
            <a:r>
              <a:rPr lang="uk-UA" dirty="0">
                <a:solidFill>
                  <a:prstClr val="black"/>
                </a:solidFill>
              </a:rPr>
              <a:t>, які ще називають </a:t>
            </a:r>
            <a:r>
              <a:rPr lang="uk-UA" b="1" i="1" dirty="0" err="1">
                <a:solidFill>
                  <a:prstClr val="black"/>
                </a:solidFill>
              </a:rPr>
              <a:t>міжчасточковими</a:t>
            </a:r>
            <a:r>
              <a:rPr lang="uk-UA" b="1" i="1" dirty="0">
                <a:solidFill>
                  <a:prstClr val="black"/>
                </a:solidFill>
              </a:rPr>
              <a:t> венами (</a:t>
            </a:r>
            <a:r>
              <a:rPr lang="uk-UA" b="1" i="1" dirty="0" err="1">
                <a:solidFill>
                  <a:prstClr val="black"/>
                </a:solidFill>
              </a:rPr>
              <a:t>vv</a:t>
            </a:r>
            <a:r>
              <a:rPr lang="uk-UA" b="1" i="1" dirty="0">
                <a:solidFill>
                  <a:prstClr val="black"/>
                </a:solidFill>
              </a:rPr>
              <a:t>. </a:t>
            </a:r>
            <a:r>
              <a:rPr lang="uk-UA" b="1" i="1" dirty="0" err="1">
                <a:solidFill>
                  <a:prstClr val="black"/>
                </a:solidFill>
              </a:rPr>
              <a:t>corticales</a:t>
            </a:r>
            <a:r>
              <a:rPr lang="uk-UA" b="1" i="1" dirty="0">
                <a:solidFill>
                  <a:prstClr val="black"/>
                </a:solidFill>
              </a:rPr>
              <a:t> </a:t>
            </a:r>
            <a:r>
              <a:rPr lang="uk-UA" b="1" i="1" dirty="0" err="1">
                <a:solidFill>
                  <a:prstClr val="black"/>
                </a:solidFill>
              </a:rPr>
              <a:t>radiatae</a:t>
            </a:r>
            <a:r>
              <a:rPr lang="uk-UA" b="1" i="1" dirty="0">
                <a:solidFill>
                  <a:prstClr val="black"/>
                </a:solidFill>
              </a:rPr>
              <a:t>; </a:t>
            </a:r>
            <a:r>
              <a:rPr lang="uk-UA" b="1" i="1" dirty="0" err="1">
                <a:solidFill>
                  <a:prstClr val="black"/>
                </a:solidFill>
              </a:rPr>
              <a:t>vv</a:t>
            </a:r>
            <a:r>
              <a:rPr lang="uk-UA" b="1" i="1" dirty="0">
                <a:solidFill>
                  <a:prstClr val="black"/>
                </a:solidFill>
              </a:rPr>
              <a:t>. </a:t>
            </a:r>
            <a:r>
              <a:rPr lang="uk-UA" b="1" i="1" dirty="0" err="1">
                <a:solidFill>
                  <a:prstClr val="black"/>
                </a:solidFill>
              </a:rPr>
              <a:t>interlobulares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що впадають у </a:t>
            </a:r>
            <a:r>
              <a:rPr lang="uk-UA" b="1" i="1" dirty="0">
                <a:solidFill>
                  <a:prstClr val="black"/>
                </a:solidFill>
              </a:rPr>
              <a:t>дугоподібні вени (</a:t>
            </a:r>
            <a:r>
              <a:rPr lang="uk-UA" b="1" i="1" dirty="0" err="1">
                <a:solidFill>
                  <a:prstClr val="black"/>
                </a:solidFill>
              </a:rPr>
              <a:t>vv</a:t>
            </a:r>
            <a:r>
              <a:rPr lang="uk-UA" b="1" i="1" dirty="0">
                <a:solidFill>
                  <a:prstClr val="black"/>
                </a:solidFill>
              </a:rPr>
              <a:t>. </a:t>
            </a:r>
            <a:r>
              <a:rPr lang="uk-UA" b="1" i="1" dirty="0" err="1">
                <a:solidFill>
                  <a:prstClr val="black"/>
                </a:solidFill>
              </a:rPr>
              <a:t>аrcuatae</a:t>
            </a:r>
            <a:r>
              <a:rPr lang="uk-UA" b="1" i="1" dirty="0">
                <a:solidFill>
                  <a:prstClr val="black"/>
                </a:solidFill>
              </a:rPr>
              <a:t>)</a:t>
            </a:r>
            <a:r>
              <a:rPr lang="uk-UA" dirty="0">
                <a:solidFill>
                  <a:prstClr val="black"/>
                </a:solidFill>
              </a:rPr>
              <a:t>, розташовані на межі коркової та мозкової речовини.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16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толстая кишка анатоми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48072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915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24radiology.ru/wp-content/uploads/2018/02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51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0"/>
          <a:stretch/>
        </p:blipFill>
        <p:spPr bwMode="auto">
          <a:xfrm>
            <a:off x="8838" y="1196752"/>
            <a:ext cx="7992888" cy="51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275856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Будова </a:t>
            </a:r>
            <a:r>
              <a:rPr lang="uk-UA" sz="6000" b="1" dirty="0" err="1" smtClean="0"/>
              <a:t>нефрона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488313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&quot;форникальный аппарат почек челове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/>
        </p:blipFill>
        <p:spPr bwMode="auto">
          <a:xfrm>
            <a:off x="683568" y="548680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566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858000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297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121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/>
              <a:t>Сечовід (</a:t>
            </a:r>
            <a:r>
              <a:rPr lang="uk-UA" sz="6000" b="1" dirty="0" err="1"/>
              <a:t>ureter</a:t>
            </a:r>
            <a:r>
              <a:rPr lang="uk-UA" sz="6000" b="1" dirty="0"/>
              <a:t>)</a:t>
            </a:r>
            <a:endParaRPr lang="ru-RU" sz="6000" dirty="0"/>
          </a:p>
        </p:txBody>
      </p:sp>
      <p:pic>
        <p:nvPicPr>
          <p:cNvPr id="3" name="Picture 8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5"/>
            <a:ext cx="4752528" cy="496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&quot;мочеточник человека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9" t="13306" r="2909" b="2916"/>
          <a:stretch/>
        </p:blipFill>
        <p:spPr bwMode="auto">
          <a:xfrm>
            <a:off x="143111" y="115710"/>
            <a:ext cx="231591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&quot;мочеточник человек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6" t="7057" r="2429" b="18551"/>
          <a:stretch/>
        </p:blipFill>
        <p:spPr bwMode="auto">
          <a:xfrm>
            <a:off x="6041877" y="1756160"/>
            <a:ext cx="3102123" cy="510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51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5007"/>
            <a:ext cx="8445624" cy="1143000"/>
          </a:xfrm>
        </p:spPr>
        <p:txBody>
          <a:bodyPr>
            <a:noAutofit/>
          </a:bodyPr>
          <a:lstStyle/>
          <a:p>
            <a:r>
              <a:rPr lang="uk-UA" sz="4800" b="1" dirty="0"/>
              <a:t>Сечові </a:t>
            </a:r>
            <a:r>
              <a:rPr lang="uk-UA" sz="4800" b="1" dirty="0" smtClean="0"/>
              <a:t>органи</a:t>
            </a:r>
            <a:r>
              <a:rPr lang="en-US" sz="4800" b="1" dirty="0"/>
              <a:t> </a:t>
            </a:r>
            <a:r>
              <a:rPr lang="en-US" sz="4800" b="1" dirty="0" smtClean="0"/>
              <a:t>(</a:t>
            </a:r>
            <a:r>
              <a:rPr lang="uk-UA" sz="4800" b="1" dirty="0" err="1" smtClean="0"/>
              <a:t>оrgana</a:t>
            </a:r>
            <a:r>
              <a:rPr lang="uk-UA" sz="4800" b="1" dirty="0" smtClean="0"/>
              <a:t> </a:t>
            </a:r>
            <a:r>
              <a:rPr lang="uk-UA" sz="4800" b="1" dirty="0" err="1" smtClean="0"/>
              <a:t>urinaria</a:t>
            </a:r>
            <a:r>
              <a:rPr lang="en-US" sz="4800" b="1" dirty="0" smtClean="0"/>
              <a:t>)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7099" y="990133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Сечова система </a:t>
            </a:r>
            <a:r>
              <a:rPr lang="uk-UA" dirty="0" smtClean="0"/>
              <a:t>забезпечує </a:t>
            </a:r>
            <a:r>
              <a:rPr lang="uk-UA" dirty="0"/>
              <a:t>постійне виведення з організму продуктів обміну речовин, більшість з яких є токсичними. Продуктом виділення є </a:t>
            </a:r>
            <a:r>
              <a:rPr lang="uk-UA" i="1" dirty="0"/>
              <a:t>сеча (</a:t>
            </a:r>
            <a:r>
              <a:rPr lang="uk-UA" i="1" dirty="0" err="1"/>
              <a:t>urina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en-US" dirty="0" smtClean="0"/>
          </a:p>
          <a:p>
            <a:r>
              <a:rPr lang="uk-UA" dirty="0" smtClean="0"/>
              <a:t>Сечова </a:t>
            </a:r>
            <a:r>
              <a:rPr lang="uk-UA" dirty="0"/>
              <a:t>система складається з </a:t>
            </a:r>
            <a:r>
              <a:rPr lang="uk-UA" b="1" i="1" dirty="0"/>
              <a:t>сечових органів (</a:t>
            </a:r>
            <a:r>
              <a:rPr lang="uk-UA" b="1" i="1" dirty="0" err="1"/>
              <a:t>organa</a:t>
            </a:r>
            <a:r>
              <a:rPr lang="uk-UA" b="1" i="1" dirty="0"/>
              <a:t> </a:t>
            </a:r>
            <a:r>
              <a:rPr lang="uk-UA" b="1" i="1" dirty="0" err="1"/>
              <a:t>urinaria</a:t>
            </a:r>
            <a:r>
              <a:rPr lang="uk-UA" b="1" i="1" dirty="0"/>
              <a:t>)</a:t>
            </a:r>
            <a:r>
              <a:rPr lang="uk-UA" i="1" dirty="0"/>
              <a:t>:</a:t>
            </a:r>
            <a:r>
              <a:rPr lang="uk-UA" dirty="0"/>
              <a:t> нирок, що виробляють сечу, сечовидільних шляхів – ниркових чашечок, ниркових мисок і сечоводів; сечового міхура, у якому накопичується сеча; сечівника, по якому сеча виводиться з організму. </a:t>
            </a:r>
            <a:endParaRPr lang="ru-RU" dirty="0"/>
          </a:p>
        </p:txBody>
      </p:sp>
      <p:pic>
        <p:nvPicPr>
          <p:cNvPr id="6146" name="Picture 2" descr="Картинки по запросу &quot;строение почек чело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96967"/>
            <a:ext cx="8208912" cy="3828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406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4/47gtoOSaqXpMlFfeQuj2s9hvE8bdTPRUz1JIWV/slide-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1" b="5412"/>
          <a:stretch/>
        </p:blipFill>
        <p:spPr bwMode="auto">
          <a:xfrm>
            <a:off x="3683236" y="188639"/>
            <a:ext cx="5353259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202284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/>
              <a:t>Стінка сечоводу побудована з трьох оболонок</a:t>
            </a:r>
            <a:r>
              <a:rPr lang="uk-UA" sz="2000" dirty="0"/>
              <a:t>: </a:t>
            </a: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зовнішньої </a:t>
            </a:r>
            <a:r>
              <a:rPr lang="uk-UA" sz="2000" dirty="0"/>
              <a:t>(</a:t>
            </a:r>
            <a:r>
              <a:rPr lang="uk-UA" sz="2000" dirty="0" err="1"/>
              <a:t>адвентиційної</a:t>
            </a:r>
            <a:r>
              <a:rPr lang="uk-UA" sz="2000" dirty="0"/>
              <a:t>), </a:t>
            </a:r>
            <a:endParaRPr lang="uk-UA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м’язової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2000" dirty="0" smtClean="0"/>
              <a:t>слизової</a:t>
            </a:r>
            <a:r>
              <a:rPr lang="uk-UA" sz="2000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780667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27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Сечовий міхур</a:t>
            </a:r>
            <a:endParaRPr lang="ru-RU" sz="6000" b="1" dirty="0"/>
          </a:p>
        </p:txBody>
      </p:sp>
      <p:pic>
        <p:nvPicPr>
          <p:cNvPr id="12290" name="Picture 2" descr="Картинки по запросу &quot;мочевой пузырь человек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5" y="953926"/>
            <a:ext cx="856895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642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&quot;мочевой пузырь чело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5724127" cy="321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почка анатом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/>
          <a:stretch/>
        </p:blipFill>
        <p:spPr bwMode="auto">
          <a:xfrm>
            <a:off x="0" y="620688"/>
            <a:ext cx="5328592" cy="40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5107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артинки по запросу мочеполовая сист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1276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181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734481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Сечівники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524892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Картинки по запросу &quot;мочеточник человека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7"/>
          <a:stretch/>
        </p:blipFill>
        <p:spPr bwMode="auto">
          <a:xfrm>
            <a:off x="0" y="1916832"/>
            <a:ext cx="4427984" cy="324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Картинки по запросу &quot;мочеточник человека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"/>
          <a:stretch/>
        </p:blipFill>
        <p:spPr bwMode="auto">
          <a:xfrm>
            <a:off x="4644008" y="1556792"/>
            <a:ext cx="4381500" cy="380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Чоловічий сечівник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917075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топография прямой киш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03649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Жіночий сечівник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908093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и по запросу &quot;топография прямой киш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" y="190872"/>
            <a:ext cx="9128171" cy="666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973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082"/>
            <a:ext cx="8229600" cy="822630"/>
          </a:xfrm>
        </p:spPr>
        <p:txBody>
          <a:bodyPr>
            <a:normAutofit/>
          </a:bodyPr>
          <a:lstStyle/>
          <a:p>
            <a:r>
              <a:rPr lang="uk-UA" b="1" dirty="0"/>
              <a:t>Нирка (</a:t>
            </a:r>
            <a:r>
              <a:rPr lang="uk-UA" b="1" dirty="0" err="1"/>
              <a:t>ren</a:t>
            </a:r>
            <a:r>
              <a:rPr lang="uk-UA" b="1" dirty="0"/>
              <a:t>; </a:t>
            </a:r>
            <a:r>
              <a:rPr lang="uk-UA" dirty="0"/>
              <a:t>грецькою</a:t>
            </a:r>
            <a:r>
              <a:rPr lang="uk-UA" b="1" dirty="0"/>
              <a:t> – </a:t>
            </a:r>
            <a:r>
              <a:rPr lang="uk-UA" b="1" dirty="0" err="1"/>
              <a:t>nephros</a:t>
            </a:r>
            <a:r>
              <a:rPr lang="uk-UA" b="1" dirty="0" smtClean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4029" y="1778723"/>
            <a:ext cx="408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/>
              <a:t>Зовнішня будова нирки</a:t>
            </a:r>
            <a:endParaRPr lang="ru-RU" sz="2800" b="1" dirty="0"/>
          </a:p>
        </p:txBody>
      </p:sp>
      <p:pic>
        <p:nvPicPr>
          <p:cNvPr id="1026" name="Picture 2" descr="ÐÐ°ÑÑÐ¸Ð½ÐºÐ¸ Ð¿Ð¾ Ð·Ð°Ð¿ÑÐ¾ÑÑ Ð¿Ð¾ÑÐº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15" y="1778724"/>
            <a:ext cx="5064385" cy="495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08" y="692696"/>
            <a:ext cx="90521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Нирка</a:t>
            </a:r>
            <a:r>
              <a:rPr lang="en-US" b="1" dirty="0" smtClean="0"/>
              <a:t> - </a:t>
            </a:r>
            <a:r>
              <a:rPr lang="uk-UA" dirty="0" smtClean="0"/>
              <a:t>парний </a:t>
            </a:r>
            <a:r>
              <a:rPr lang="uk-UA" dirty="0"/>
              <a:t>екскреторний, паренхіматозний орган </a:t>
            </a:r>
            <a:r>
              <a:rPr lang="uk-UA" dirty="0" err="1"/>
              <a:t>бобоподібної</a:t>
            </a:r>
            <a:r>
              <a:rPr lang="uk-UA" dirty="0"/>
              <a:t> форми, темно-червоного кольору і щільної консистенції. </a:t>
            </a:r>
            <a:endParaRPr lang="en-US" dirty="0" smtClean="0"/>
          </a:p>
          <a:p>
            <a:r>
              <a:rPr lang="uk-UA" u="sng" dirty="0" smtClean="0"/>
              <a:t>Розміри </a:t>
            </a:r>
            <a:r>
              <a:rPr lang="uk-UA" u="sng" dirty="0"/>
              <a:t>нирки у дорослої людини:</a:t>
            </a:r>
            <a:r>
              <a:rPr lang="uk-UA" dirty="0"/>
              <a:t> довжина 10-12 см, ширина 5-6 см і товщина 4 см. </a:t>
            </a:r>
            <a:endParaRPr lang="en-US" dirty="0" smtClean="0"/>
          </a:p>
          <a:p>
            <a:r>
              <a:rPr lang="uk-UA" u="sng" dirty="0" smtClean="0"/>
              <a:t>Маса </a:t>
            </a:r>
            <a:r>
              <a:rPr lang="uk-UA" u="sng" dirty="0"/>
              <a:t>нирки</a:t>
            </a:r>
            <a:r>
              <a:rPr lang="uk-UA" dirty="0"/>
              <a:t> коливається від 120 до 200 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667" y="2276872"/>
            <a:ext cx="399593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1600" u="sng" dirty="0"/>
              <a:t>Поверхня нирки гладка, в якій </a:t>
            </a:r>
            <a:r>
              <a:rPr lang="uk-UA" sz="1600" u="sng" dirty="0" smtClean="0"/>
              <a:t>розрізняють</a:t>
            </a:r>
            <a:r>
              <a:rPr lang="uk-UA" sz="1600" u="sng" dirty="0"/>
              <a:t>:</a:t>
            </a:r>
            <a:r>
              <a:rPr lang="uk-UA" sz="1600" u="sng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/>
              <a:t>більш </a:t>
            </a:r>
            <a:r>
              <a:rPr lang="uk-UA" sz="1600" dirty="0"/>
              <a:t>опуклу </a:t>
            </a:r>
            <a:r>
              <a:rPr lang="uk-UA" sz="1600" b="1" i="1" dirty="0"/>
              <a:t>передню поверхню (</a:t>
            </a:r>
            <a:r>
              <a:rPr lang="uk-UA" sz="1600" b="1" i="1" dirty="0" err="1"/>
              <a:t>facies</a:t>
            </a:r>
            <a:r>
              <a:rPr lang="uk-UA" sz="1600" b="1" i="1" dirty="0"/>
              <a:t> </a:t>
            </a:r>
            <a:r>
              <a:rPr lang="uk-UA" sz="1600" b="1" i="1" dirty="0" err="1"/>
              <a:t>anterior</a:t>
            </a:r>
            <a:r>
              <a:rPr lang="uk-UA" sz="1600" b="1" i="1" dirty="0"/>
              <a:t>)</a:t>
            </a:r>
            <a:r>
              <a:rPr lang="uk-UA" sz="1600" dirty="0"/>
              <a:t>, </a:t>
            </a:r>
            <a:r>
              <a:rPr lang="uk-UA" sz="1600" dirty="0" smtClean="0"/>
              <a:t>і менш </a:t>
            </a:r>
            <a:r>
              <a:rPr lang="uk-UA" sz="1600" dirty="0"/>
              <a:t>опуклу </a:t>
            </a:r>
            <a:r>
              <a:rPr lang="uk-UA" sz="1600" b="1" i="1" dirty="0"/>
              <a:t>задню поверхню (</a:t>
            </a:r>
            <a:r>
              <a:rPr lang="uk-UA" sz="1600" b="1" i="1" dirty="0" err="1"/>
              <a:t>facies</a:t>
            </a:r>
            <a:r>
              <a:rPr lang="uk-UA" sz="1600" b="1" i="1" dirty="0"/>
              <a:t> </a:t>
            </a:r>
            <a:r>
              <a:rPr lang="uk-UA" sz="1600" b="1" i="1" dirty="0" err="1"/>
              <a:t>posterior</a:t>
            </a:r>
            <a:r>
              <a:rPr lang="uk-UA" sz="1600" b="1" i="1" dirty="0"/>
              <a:t>)</a:t>
            </a:r>
            <a:r>
              <a:rPr lang="uk-UA" sz="1600" i="1" dirty="0"/>
              <a:t>;</a:t>
            </a:r>
            <a:r>
              <a:rPr lang="uk-UA" sz="1600" dirty="0"/>
              <a:t>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/>
              <a:t>два </a:t>
            </a:r>
            <a:r>
              <a:rPr lang="uk-UA" sz="1600" dirty="0"/>
              <a:t>краї – опуклий </a:t>
            </a:r>
            <a:r>
              <a:rPr lang="uk-UA" sz="1600" b="1" i="1" dirty="0"/>
              <a:t>бічний край (</a:t>
            </a:r>
            <a:r>
              <a:rPr lang="uk-UA" sz="1600" b="1" i="1" dirty="0" err="1"/>
              <a:t>margo</a:t>
            </a:r>
            <a:r>
              <a:rPr lang="uk-UA" sz="1600" b="1" i="1" dirty="0"/>
              <a:t> </a:t>
            </a:r>
            <a:r>
              <a:rPr lang="uk-UA" sz="1600" b="1" i="1" dirty="0" err="1"/>
              <a:t>lateralis</a:t>
            </a:r>
            <a:r>
              <a:rPr lang="uk-UA" sz="1600" b="1" i="1" dirty="0"/>
              <a:t>)</a:t>
            </a:r>
            <a:r>
              <a:rPr lang="uk-UA" sz="1600" dirty="0"/>
              <a:t> і увігнутий </a:t>
            </a:r>
            <a:r>
              <a:rPr lang="uk-UA" sz="1600" b="1" i="1" dirty="0" err="1"/>
              <a:t>присередній</a:t>
            </a:r>
            <a:r>
              <a:rPr lang="uk-UA" sz="1600" b="1" i="1" dirty="0"/>
              <a:t> край (</a:t>
            </a:r>
            <a:r>
              <a:rPr lang="uk-UA" sz="1600" b="1" i="1" dirty="0" err="1"/>
              <a:t>margo</a:t>
            </a:r>
            <a:r>
              <a:rPr lang="uk-UA" sz="1600" b="1" i="1" dirty="0"/>
              <a:t> </a:t>
            </a:r>
            <a:r>
              <a:rPr lang="uk-UA" sz="1600" b="1" i="1" dirty="0" err="1"/>
              <a:t>medialis</a:t>
            </a:r>
            <a:r>
              <a:rPr lang="uk-UA" sz="1600" b="1" i="1" dirty="0"/>
              <a:t>)</a:t>
            </a:r>
            <a:r>
              <a:rPr lang="uk-UA" sz="1600" dirty="0"/>
              <a:t>; </a:t>
            </a:r>
            <a:endParaRPr lang="uk-UA" sz="1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/>
              <a:t>два </a:t>
            </a:r>
            <a:r>
              <a:rPr lang="uk-UA" sz="1600" dirty="0"/>
              <a:t>кінці – </a:t>
            </a:r>
            <a:r>
              <a:rPr lang="uk-UA" sz="1600" b="1" i="1" dirty="0"/>
              <a:t>верхній кінець</a:t>
            </a:r>
            <a:r>
              <a:rPr lang="uk-UA" sz="1600" dirty="0"/>
              <a:t>, або </a:t>
            </a:r>
            <a:r>
              <a:rPr lang="uk-UA" sz="1600" b="1" i="1" dirty="0"/>
              <a:t>верхній полюс (</a:t>
            </a:r>
            <a:r>
              <a:rPr lang="uk-UA" sz="1600" b="1" i="1" dirty="0" err="1"/>
              <a:t>extremitas</a:t>
            </a:r>
            <a:r>
              <a:rPr lang="uk-UA" sz="1600" b="1" i="1" dirty="0"/>
              <a:t> </a:t>
            </a:r>
            <a:r>
              <a:rPr lang="uk-UA" sz="1600" b="1" i="1" dirty="0" err="1"/>
              <a:t>superior</a:t>
            </a:r>
            <a:r>
              <a:rPr lang="uk-UA" sz="1600" b="1" i="1" dirty="0"/>
              <a:t>; </a:t>
            </a:r>
            <a:r>
              <a:rPr lang="uk-UA" sz="1600" b="1" i="1" dirty="0" err="1"/>
              <a:t>polus</a:t>
            </a:r>
            <a:r>
              <a:rPr lang="uk-UA" sz="1600" b="1" i="1" dirty="0"/>
              <a:t> </a:t>
            </a:r>
            <a:r>
              <a:rPr lang="uk-UA" sz="1600" b="1" i="1" dirty="0" err="1"/>
              <a:t>superior</a:t>
            </a:r>
            <a:r>
              <a:rPr lang="uk-UA" sz="1600" b="1" i="1" dirty="0"/>
              <a:t>)</a:t>
            </a:r>
            <a:r>
              <a:rPr lang="uk-UA" sz="1600" dirty="0"/>
              <a:t>, і </a:t>
            </a:r>
            <a:r>
              <a:rPr lang="uk-UA" sz="1600" b="1" i="1" dirty="0"/>
              <a:t>нижній кінець, </a:t>
            </a:r>
            <a:r>
              <a:rPr lang="uk-UA" sz="1600" dirty="0"/>
              <a:t>або</a:t>
            </a:r>
            <a:r>
              <a:rPr lang="uk-UA" sz="1600" b="1" i="1" dirty="0"/>
              <a:t> нижній полюс (</a:t>
            </a:r>
            <a:r>
              <a:rPr lang="uk-UA" sz="1600" b="1" i="1" dirty="0" err="1"/>
              <a:t>extremitas</a:t>
            </a:r>
            <a:r>
              <a:rPr lang="uk-UA" sz="1600" b="1" i="1" dirty="0"/>
              <a:t> </a:t>
            </a:r>
            <a:r>
              <a:rPr lang="uk-UA" sz="1600" b="1" i="1" dirty="0" err="1"/>
              <a:t>inferior</a:t>
            </a:r>
            <a:r>
              <a:rPr lang="uk-UA" sz="1600" b="1" i="1" dirty="0"/>
              <a:t>; </a:t>
            </a:r>
            <a:r>
              <a:rPr lang="uk-UA" sz="1600" b="1" i="1" dirty="0" err="1"/>
              <a:t>polus</a:t>
            </a:r>
            <a:r>
              <a:rPr lang="uk-UA" sz="1600" b="1" i="1" dirty="0"/>
              <a:t> </a:t>
            </a:r>
            <a:r>
              <a:rPr lang="uk-UA" sz="1600" b="1" i="1" dirty="0" err="1"/>
              <a:t>inferior</a:t>
            </a:r>
            <a:r>
              <a:rPr lang="uk-UA" sz="1600" b="1" i="1" dirty="0"/>
              <a:t>)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dirty="0" smtClean="0"/>
              <a:t>На </a:t>
            </a:r>
            <a:r>
              <a:rPr lang="uk-UA" sz="1600" dirty="0" err="1"/>
              <a:t>присередньому</a:t>
            </a:r>
            <a:r>
              <a:rPr lang="uk-UA" sz="1600" dirty="0"/>
              <a:t> краї є </a:t>
            </a:r>
            <a:r>
              <a:rPr lang="uk-UA" sz="1600" dirty="0" smtClean="0"/>
              <a:t>заглибина </a:t>
            </a:r>
            <a:r>
              <a:rPr lang="uk-UA" sz="1600" dirty="0"/>
              <a:t>– </a:t>
            </a:r>
            <a:r>
              <a:rPr lang="uk-UA" sz="1600" b="1" i="1" dirty="0"/>
              <a:t>ниркові ворота (</a:t>
            </a:r>
            <a:r>
              <a:rPr lang="uk-UA" sz="1600" b="1" i="1" dirty="0" err="1"/>
              <a:t>hilum</a:t>
            </a:r>
            <a:r>
              <a:rPr lang="uk-UA" sz="1600" b="1" i="1" dirty="0"/>
              <a:t> </a:t>
            </a:r>
            <a:r>
              <a:rPr lang="uk-UA" sz="1600" b="1" i="1" dirty="0" err="1"/>
              <a:t>renale</a:t>
            </a:r>
            <a:r>
              <a:rPr lang="uk-UA" sz="1600" b="1" i="1" dirty="0"/>
              <a:t>)</a:t>
            </a:r>
            <a:r>
              <a:rPr lang="uk-UA" sz="1600" dirty="0"/>
              <a:t>, куди входять ниркова артерія, нерви, а виходять ниркова вена, лімфатичні судини і сечовід. </a:t>
            </a:r>
            <a:endParaRPr lang="uk-UA" sz="1600" dirty="0" smtClean="0"/>
          </a:p>
          <a:p>
            <a:r>
              <a:rPr lang="uk-UA" sz="1600" dirty="0" smtClean="0"/>
              <a:t>Зазначені </a:t>
            </a:r>
            <a:r>
              <a:rPr lang="uk-UA" sz="1600" dirty="0"/>
              <a:t>утворення об'єднуються в так звану </a:t>
            </a:r>
            <a:r>
              <a:rPr lang="uk-UA" sz="1600" u="sng" dirty="0"/>
              <a:t>ниркову ніжку</a:t>
            </a:r>
            <a:r>
              <a:rPr lang="uk-UA" sz="1600" dirty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8620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b="8661"/>
          <a:stretch/>
        </p:blipFill>
        <p:spPr bwMode="auto">
          <a:xfrm>
            <a:off x="0" y="1556792"/>
            <a:ext cx="9144000" cy="516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75573"/>
            <a:ext cx="777686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000" dirty="0"/>
              <a:t>Ниркові ворота переходять у невелику </a:t>
            </a:r>
            <a:r>
              <a:rPr lang="uk-UA" sz="2000" b="1" i="1" dirty="0"/>
              <a:t>ниркову пазуху (</a:t>
            </a:r>
            <a:r>
              <a:rPr lang="uk-UA" sz="2000" b="1" i="1" dirty="0" err="1"/>
              <a:t>sinus</a:t>
            </a:r>
            <a:r>
              <a:rPr lang="uk-UA" sz="2000" b="1" i="1" dirty="0"/>
              <a:t> </a:t>
            </a:r>
            <a:r>
              <a:rPr lang="uk-UA" sz="2000" b="1" i="1" dirty="0" err="1"/>
              <a:t>renalis</a:t>
            </a:r>
            <a:r>
              <a:rPr lang="uk-UA" sz="2000" b="1" i="1" dirty="0"/>
              <a:t>)</a:t>
            </a:r>
            <a:r>
              <a:rPr lang="uk-UA" sz="2000" dirty="0"/>
              <a:t>, в якій розміщені малі та великі чашечки, ниркова миска, початок сечоводу, жирова клітковина, кровоносні і лімфатичні судини, нерви.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603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i="1" dirty="0"/>
              <a:t>Топографія нирок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4572000" cy="5632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b="1" i="1" u="sng" dirty="0" err="1" smtClean="0"/>
              <a:t>Голотопія</a:t>
            </a:r>
            <a:r>
              <a:rPr lang="uk-UA" b="1" i="1" u="sng" dirty="0" smtClean="0"/>
              <a:t> нирок</a:t>
            </a:r>
            <a:r>
              <a:rPr lang="uk-UA" b="1" i="1" u="sng" dirty="0"/>
              <a:t>.</a:t>
            </a:r>
            <a:r>
              <a:rPr lang="uk-UA" b="1" dirty="0"/>
              <a:t> </a:t>
            </a:r>
            <a:r>
              <a:rPr lang="uk-UA" dirty="0"/>
              <a:t>Нирки розташовані в поперековій ділянці з обох боків від хребта на внутрішній поверхні задньої стінки черевної порожнини і лежать за очеревиною (</a:t>
            </a:r>
            <a:r>
              <a:rPr lang="uk-UA" u="sng" dirty="0" err="1"/>
              <a:t>ретроперітонеально</a:t>
            </a:r>
            <a:r>
              <a:rPr lang="uk-UA" dirty="0"/>
              <a:t>). </a:t>
            </a:r>
            <a:endParaRPr lang="uk-UA" dirty="0" smtClean="0"/>
          </a:p>
          <a:p>
            <a:r>
              <a:rPr lang="uk-UA" b="1" i="1" u="sng" dirty="0" err="1" smtClean="0"/>
              <a:t>Скелетотопія</a:t>
            </a:r>
            <a:r>
              <a:rPr lang="uk-UA" b="1" i="1" u="sng" dirty="0" smtClean="0"/>
              <a:t> </a:t>
            </a:r>
            <a:r>
              <a:rPr lang="uk-UA" b="1" i="1" u="sng" dirty="0"/>
              <a:t>нирок.</a:t>
            </a:r>
            <a:r>
              <a:rPr lang="uk-UA" b="1" dirty="0"/>
              <a:t> </a:t>
            </a:r>
            <a:r>
              <a:rPr lang="uk-UA" dirty="0" smtClean="0"/>
              <a:t>Верхні </a:t>
            </a:r>
            <a:r>
              <a:rPr lang="uk-UA" dirty="0"/>
              <a:t>кінці нирок наближені один до одного до 8 см, а нижні кінці відстоять один від одного на 11 см. Ліва нирка розташовується трохи вище, ніж права. Верхній кінець лівої нирки знаходиться на рівні середини XI грудного хребця, а верхній кінець правої нирки відповідає нижньому краю цього хребця. Нижній кінець лівої нирки лежить на рівні верхнього краю III поперекового хребця, а нижній кінець правої нирки знаходиться на рівні середини ІІІ поперекового хребця. Розташування нирок має індивідуальні особливості: розрізняють високе і низьке їх розташування.</a:t>
            </a:r>
            <a:endParaRPr lang="ru-RU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t="16606" r="51574" b="11894"/>
          <a:stretch/>
        </p:blipFill>
        <p:spPr bwMode="auto">
          <a:xfrm>
            <a:off x="4885660" y="980728"/>
            <a:ext cx="3814355" cy="431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Картинки по запросу &quot;топография поче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&quot;топография поче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Картинки по запросу &quot;топография почек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Картинки по запросу &quot;топография почек&quot;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8" name="Picture 10" descr="Картинки по запросу &quot;строение почек челове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086349"/>
            <a:ext cx="28575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51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 b="36618"/>
          <a:stretch/>
        </p:blipFill>
        <p:spPr bwMode="auto">
          <a:xfrm>
            <a:off x="3429716" y="92160"/>
            <a:ext cx="5616624" cy="325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60598" y="3668427"/>
            <a:ext cx="2483401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 smtClean="0"/>
              <a:t>Верхній </a:t>
            </a:r>
            <a:r>
              <a:rPr lang="uk-UA" dirty="0"/>
              <a:t>кінець нирки стикається з наднирковою залозою. </a:t>
            </a:r>
            <a:endParaRPr lang="uk-UA" dirty="0" smtClean="0"/>
          </a:p>
          <a:p>
            <a:r>
              <a:rPr lang="uk-UA" dirty="0" smtClean="0"/>
              <a:t>Більша </a:t>
            </a:r>
            <a:r>
              <a:rPr lang="uk-UA" dirty="0"/>
              <a:t>частина передньої поверхні нирок вкрита листком парієтальної очеревини, до якої прилягають внутрішні органи. </a:t>
            </a:r>
            <a:endParaRPr lang="ru-RU" dirty="0"/>
          </a:p>
        </p:txBody>
      </p:sp>
      <p:pic>
        <p:nvPicPr>
          <p:cNvPr id="8" name="Picture 2" descr="Картинки по запросу &quot;топография прямой кишки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2" b="44069"/>
          <a:stretch/>
        </p:blipFill>
        <p:spPr bwMode="auto">
          <a:xfrm>
            <a:off x="34621" y="3682167"/>
            <a:ext cx="6625977" cy="300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2139" y="764704"/>
            <a:ext cx="316835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uk-UA" b="1" u="sng" dirty="0" err="1">
                <a:solidFill>
                  <a:prstClr val="black"/>
                </a:solidFill>
              </a:rPr>
              <a:t>Синтопія</a:t>
            </a:r>
            <a:r>
              <a:rPr lang="uk-UA" b="1" u="sng" dirty="0">
                <a:solidFill>
                  <a:prstClr val="black"/>
                </a:solidFill>
              </a:rPr>
              <a:t> нирок. </a:t>
            </a:r>
            <a:r>
              <a:rPr lang="uk-UA" dirty="0">
                <a:solidFill>
                  <a:prstClr val="black"/>
                </a:solidFill>
              </a:rPr>
              <a:t>Задня поверхня нирки прилягає до ніжок діафрагми, поперечного м'язу живота, квадратного м'язу попереку і великого поперекового м’яза, які утворюють для нирки поглиблення - </a:t>
            </a:r>
            <a:r>
              <a:rPr lang="uk-UA" u="sng" dirty="0">
                <a:solidFill>
                  <a:prstClr val="black"/>
                </a:solidFill>
              </a:rPr>
              <a:t>ниркове ложе</a:t>
            </a:r>
            <a:r>
              <a:rPr lang="uk-UA" dirty="0">
                <a:solidFill>
                  <a:prstClr val="black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024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топография прямой кишк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4664"/>
            <a:ext cx="8520881" cy="626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6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600400" cy="64633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b="1" u="sng" dirty="0" err="1"/>
              <a:t>Синтопія</a:t>
            </a:r>
            <a:r>
              <a:rPr lang="uk-UA" b="1" u="sng" dirty="0"/>
              <a:t> нирок. </a:t>
            </a:r>
            <a:endParaRPr lang="uk-UA" b="1" u="sng" dirty="0" smtClean="0"/>
          </a:p>
          <a:p>
            <a:r>
              <a:rPr lang="uk-UA" dirty="0" smtClean="0"/>
              <a:t>До </a:t>
            </a:r>
            <a:r>
              <a:rPr lang="uk-UA" dirty="0"/>
              <a:t>передньої поверхні правої нирки прилягає печінка та правий (печінковий) вигин ободової кишки. До її медіального краю прилягає низхідна частина 12-типалої кишки. </a:t>
            </a:r>
            <a:endParaRPr lang="uk-UA" dirty="0" smtClean="0"/>
          </a:p>
          <a:p>
            <a:r>
              <a:rPr lang="uk-UA" dirty="0" smtClean="0"/>
              <a:t>Передня </a:t>
            </a:r>
            <a:r>
              <a:rPr lang="uk-UA" dirty="0"/>
              <a:t>поверхня лівої нирки стикається зі шлунком, підшлунковою залозою і петлями тонкої кишки. Латеральний її край прилягає до селезінки і лівого (селезінкового) вигину ободової кишки. </a:t>
            </a:r>
            <a:endParaRPr lang="uk-UA" dirty="0" smtClean="0"/>
          </a:p>
          <a:p>
            <a:r>
              <a:rPr lang="uk-UA" dirty="0" smtClean="0"/>
              <a:t>Нормальне </a:t>
            </a:r>
            <a:r>
              <a:rPr lang="uk-UA" dirty="0"/>
              <a:t>топографічне розташування нирок забезпечується її </a:t>
            </a:r>
            <a:r>
              <a:rPr lang="uk-UA" u="sng" dirty="0"/>
              <a:t>фіксуючим апаратом</a:t>
            </a:r>
            <a:r>
              <a:rPr lang="uk-UA" dirty="0"/>
              <a:t>, до якого відносяться ниркове ложе, ниркова ніжка, оболонки нирки. Велике значення має внутрішньочеревний тиск, що підтримується скороченням м'язів черевного преса.</a:t>
            </a:r>
            <a:endParaRPr lang="ru-RU" dirty="0"/>
          </a:p>
        </p:txBody>
      </p:sp>
      <p:pic>
        <p:nvPicPr>
          <p:cNvPr id="3074" name="Picture 2" descr="Картинки по запросу &quot;топография почек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t="9978" r="2536" b="15291"/>
          <a:stretch/>
        </p:blipFill>
        <p:spPr bwMode="auto">
          <a:xfrm>
            <a:off x="3707904" y="620688"/>
            <a:ext cx="5412546" cy="59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325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26238</TotalTime>
  <Words>1992</Words>
  <Application>Microsoft Office PowerPoint</Application>
  <PresentationFormat>Экран (4:3)</PresentationFormat>
  <Paragraphs>103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Сечостатевий апарат  (apparatus urogenitalis) </vt:lpstr>
      <vt:lpstr>Тема: Анатомія органів сечової системи</vt:lpstr>
      <vt:lpstr>Сечові органи (оrgana urinaria)</vt:lpstr>
      <vt:lpstr>Нирка (ren; грецькою – nephros)</vt:lpstr>
      <vt:lpstr>Презентация PowerPoint</vt:lpstr>
      <vt:lpstr>Топографія нирок</vt:lpstr>
      <vt:lpstr>Презентация PowerPoint</vt:lpstr>
      <vt:lpstr>Презентация PowerPoint</vt:lpstr>
      <vt:lpstr>Презентация PowerPoint</vt:lpstr>
      <vt:lpstr>Оболонки нирки </vt:lpstr>
      <vt:lpstr>Внутрішня будова нирки</vt:lpstr>
      <vt:lpstr>Презентация PowerPoint</vt:lpstr>
      <vt:lpstr>Презентация PowerPoint</vt:lpstr>
      <vt:lpstr>Презентация PowerPoint</vt:lpstr>
      <vt:lpstr>Презентация PowerPoint</vt:lpstr>
      <vt:lpstr>Сегментарна будова нирки</vt:lpstr>
      <vt:lpstr>Презентация PowerPoint</vt:lpstr>
      <vt:lpstr>Презентация PowerPoint</vt:lpstr>
      <vt:lpstr>Кровоносне русло нирки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Будова нефрона</vt:lpstr>
      <vt:lpstr>Презентация PowerPoint</vt:lpstr>
      <vt:lpstr>Презентация PowerPoint</vt:lpstr>
      <vt:lpstr>Сечовід (ureter)</vt:lpstr>
      <vt:lpstr>Презентация PowerPoint</vt:lpstr>
      <vt:lpstr>Сечовий міхур</vt:lpstr>
      <vt:lpstr>Презентация PowerPoint</vt:lpstr>
      <vt:lpstr>Презентация PowerPoint</vt:lpstr>
      <vt:lpstr>Сечівники</vt:lpstr>
      <vt:lpstr>Чоловічий сечівник</vt:lpstr>
      <vt:lpstr>Жіночий сечівник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94</cp:revision>
  <dcterms:created xsi:type="dcterms:W3CDTF">2018-03-11T01:29:35Z</dcterms:created>
  <dcterms:modified xsi:type="dcterms:W3CDTF">2020-04-06T05:45:12Z</dcterms:modified>
</cp:coreProperties>
</file>